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53"/>
  </p:notesMasterIdLst>
  <p:sldIdLst>
    <p:sldId id="900" r:id="rId2"/>
    <p:sldId id="901" r:id="rId3"/>
    <p:sldId id="902" r:id="rId4"/>
    <p:sldId id="382" r:id="rId5"/>
    <p:sldId id="921" r:id="rId6"/>
    <p:sldId id="922" r:id="rId7"/>
    <p:sldId id="923" r:id="rId8"/>
    <p:sldId id="924" r:id="rId9"/>
    <p:sldId id="925" r:id="rId10"/>
    <p:sldId id="926" r:id="rId11"/>
    <p:sldId id="927" r:id="rId12"/>
    <p:sldId id="928" r:id="rId13"/>
    <p:sldId id="929" r:id="rId14"/>
    <p:sldId id="930" r:id="rId15"/>
    <p:sldId id="931" r:id="rId16"/>
    <p:sldId id="932" r:id="rId17"/>
    <p:sldId id="933" r:id="rId18"/>
    <p:sldId id="934" r:id="rId19"/>
    <p:sldId id="935" r:id="rId20"/>
    <p:sldId id="936" r:id="rId21"/>
    <p:sldId id="937" r:id="rId22"/>
    <p:sldId id="938" r:id="rId23"/>
    <p:sldId id="939" r:id="rId24"/>
    <p:sldId id="940" r:id="rId25"/>
    <p:sldId id="303" r:id="rId26"/>
    <p:sldId id="304" r:id="rId27"/>
    <p:sldId id="305" r:id="rId28"/>
    <p:sldId id="941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78" r:id="rId49"/>
    <p:sldId id="379" r:id="rId50"/>
    <p:sldId id="326" r:id="rId51"/>
    <p:sldId id="942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zoo" initials="lz" lastIdx="1" clrIdx="0">
    <p:extLst>
      <p:ext uri="{19B8F6BF-5375-455C-9EA6-DF929625EA0E}">
        <p15:presenceInfo xmlns:p15="http://schemas.microsoft.com/office/powerpoint/2012/main" userId="7ca53237d8ebb9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5CA8"/>
    <a:srgbClr val="0C82C1"/>
    <a:srgbClr val="C60A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412"/>
    <p:restoredTop sz="95196"/>
  </p:normalViewPr>
  <p:slideViewPr>
    <p:cSldViewPr snapToGrid="0" snapToObjects="1">
      <p:cViewPr varScale="1">
        <p:scale>
          <a:sx n="96" d="100"/>
          <a:sy n="96" d="100"/>
        </p:scale>
        <p:origin x="73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A5D89-4271-7B45-BC71-0FCE92908FBA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F20806-F0D2-174C-AC4F-53DB30FE7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944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20806-F0D2-174C-AC4F-53DB30FE7C1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517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5" name="Google Shape;56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393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5" name="Google Shape;585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759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6694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1" name="Google Shape;68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279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345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0" name="Google Shape;770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6439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0" name="Google Shape;790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517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7" name="Google Shape;84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749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3" name="Google Shape;853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075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1" name="Google Shape;881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1312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966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3" name="Google Shape;913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4705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0966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2" name="Google Shape;972;p48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970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9" name="Google Shape;97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702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0" name="Google Shape;99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289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8" name="Google Shape;99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4714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4" name="Google Shape;1004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6083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0" name="Google Shape;101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6305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6521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2" name="Google Shape;102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187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779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6844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5" name="Google Shape;103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53056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2" name="Google Shape;104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328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3" name="Google Shape;1073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80645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64191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74316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58211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9" name="Google Shape;1119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35959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6" name="Google Shape;112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1872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3" name="Google Shape;1133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1313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11874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0" name="Google Shape;1140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6143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6" name="Google Shape;1146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8606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3" name="Google Shape;1153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1807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7" name="Google Shape;1197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44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1" name="Google Shape;1241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08844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5" name="Google Shape;1285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39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3491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185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27893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4229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4520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Название дисциплины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ФИО преподавателя</a:t>
            </a:r>
          </a:p>
          <a:p>
            <a:pPr lvl="0"/>
            <a:r>
              <a:rPr lang="ru-RU" dirty="0"/>
              <a:t>Электронная почта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012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2790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2606039"/>
            <a:ext cx="7886700" cy="357092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67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1152143"/>
            <a:ext cx="1971675" cy="5024820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1152143"/>
            <a:ext cx="5762625" cy="502481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332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892" y="119727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04E3D8-9551-C44F-AA1F-D38C85BA4D52}" type="datetimeFigureOut">
              <a:rPr lang="en-US" smtClean="0"/>
              <a:pPr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262070-2A5E-5642-84A2-C705DC4050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37751" y="2693773"/>
            <a:ext cx="8349049" cy="343239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4915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Sans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Google Shape;12;p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94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7"/>
          <p:cNvSpPr txBox="1">
            <a:spLocks noGrp="1"/>
          </p:cNvSpPr>
          <p:nvPr>
            <p:ph type="body" idx="1"/>
          </p:nvPr>
        </p:nvSpPr>
        <p:spPr>
          <a:xfrm>
            <a:off x="457201" y="1600200"/>
            <a:ext cx="3994525" cy="496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o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7"/>
          <p:cNvSpPr txBox="1">
            <a:spLocks noGrp="1"/>
          </p:cNvSpPr>
          <p:nvPr>
            <p:ph type="body" idx="2"/>
          </p:nvPr>
        </p:nvSpPr>
        <p:spPr>
          <a:xfrm>
            <a:off x="4692274" y="1600200"/>
            <a:ext cx="3994525" cy="496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o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32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43000" y="2057399"/>
            <a:ext cx="6858000" cy="1452563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ru-RU" dirty="0"/>
              <a:t>Название темы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43000" y="1178878"/>
            <a:ext cx="6858000" cy="4670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Номер темы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66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6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523743"/>
            <a:ext cx="7886700" cy="36532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36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3272"/>
            <a:ext cx="7886700" cy="1218691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2414015"/>
            <a:ext cx="3867150" cy="37629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2414015"/>
            <a:ext cx="3867150" cy="376294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02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8808" y="1033272"/>
            <a:ext cx="7886700" cy="10245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18808" y="2099469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0238" y="3006725"/>
            <a:ext cx="3868737" cy="3182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2099469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3006725"/>
            <a:ext cx="3887788" cy="3182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5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160653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443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020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987424"/>
            <a:ext cx="2949575" cy="152869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552700"/>
            <a:ext cx="2949575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04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987424"/>
            <a:ext cx="2949575" cy="154698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552700"/>
            <a:ext cx="2949575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901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head.png"/>
          <p:cNvPicPr>
            <a:picLocks noChangeAspect="1"/>
          </p:cNvPicPr>
          <p:nvPr userDrawn="1"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30"/>
            <a:ext cx="9144000" cy="995423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5545389" y="-44722"/>
            <a:ext cx="3598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sz="1600" b="1" dirty="0">
                <a:solidFill>
                  <a:srgbClr val="00B0F0"/>
                </a:solidFill>
                <a:latin typeface="PT Sans"/>
              </a:rPr>
              <a:t>Центр дистанционного обучения 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523999" y="6419000"/>
            <a:ext cx="1476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  <a:latin typeface="PT Sans"/>
              </a:rPr>
              <a:t>online.mirea.ru</a:t>
            </a:r>
            <a:endParaRPr lang="ru-RU" sz="1400" b="1" dirty="0">
              <a:solidFill>
                <a:srgbClr val="00B0F0"/>
              </a:solidFill>
              <a:latin typeface="PT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FFC79E-3831-4D3C-8F5D-FC802BF1F03F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1502307" cy="96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4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7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zorina_n@mail.r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books.org/wiki/%D0%A0%D0%B5%D0%B0%D0%BB%D0%B8%D0%B7%D0%B0%D1%86%D0%B8%D0%B8_%D0%B0%D0%BB%D0%B3%D0%BE%D1%80%D0%B8%D1%82%D0%BC%D0%BE%D0%B2/%D0%90%D0%BB%D0%B3%D0%BE%D1%80%D0%B8%D1%82%D0%BC_%D1%81%D0%BE%D1%80%D1%82%D0%B8%D1%80%D0%BE%D0%B2%D0%BE%D1%87%D0%BD%D0%BE%D0%B9_%D1%81%D1%82%D0%B0%D0%BD%D1%86%D0%B8%D0%B8" TargetMode="Externa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ahabr.ru/post/65617/" TargetMode="External"/><Relationship Id="rId2" Type="http://schemas.openxmlformats.org/officeDocument/2006/relationships/hyperlink" Target="https://habrahabr.ru/post/46683/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092771" y="6083371"/>
            <a:ext cx="1907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T Sans"/>
                <a:ea typeface="+mn-ea"/>
                <a:cs typeface="+mn-cs"/>
              </a:rPr>
              <a:t>Online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T Sans"/>
                <a:ea typeface="+mn-ea"/>
                <a:cs typeface="+mn-cs"/>
              </a:rPr>
              <a:t>-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T Sans"/>
                <a:ea typeface="+mn-ea"/>
                <a:cs typeface="+mn-cs"/>
              </a:rPr>
              <a:t>edu.mirea.ru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T Sans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17D972-92EF-4EF6-BF83-B1D35253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24745"/>
            <a:ext cx="8897111" cy="2592288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ru-RU" dirty="0"/>
              <a:t>Лекция</a:t>
            </a:r>
            <a:r>
              <a:rPr lang="en-US" dirty="0"/>
              <a:t> </a:t>
            </a:r>
            <a:r>
              <a:rPr lang="ru-RU" dirty="0"/>
              <a:t>7</a:t>
            </a:r>
            <a:br>
              <a:rPr lang="en-US" dirty="0"/>
            </a:br>
            <a:r>
              <a:rPr lang="ru-RU" dirty="0"/>
              <a:t>Введение в алгоритмы и структуры данных реального времени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05CABD-092D-4CC1-B799-8089F630E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3703923"/>
            <a:ext cx="7958708" cy="1309254"/>
          </a:xfrm>
        </p:spPr>
        <p:txBody>
          <a:bodyPr/>
          <a:lstStyle/>
          <a:p>
            <a:r>
              <a:rPr lang="ru-RU" dirty="0"/>
              <a:t>ФИО преподавателя Зорина Наталья Валентиновна</a:t>
            </a:r>
            <a:endParaRPr lang="en-US" dirty="0"/>
          </a:p>
          <a:p>
            <a:r>
              <a:rPr lang="ru-RU" dirty="0"/>
              <a:t>Кафедра Промышленной информатики г-307</a:t>
            </a:r>
          </a:p>
          <a:p>
            <a:pPr lvl="0"/>
            <a:r>
              <a:rPr lang="en-US" dirty="0"/>
              <a:t>e-mail</a:t>
            </a:r>
            <a:r>
              <a:rPr lang="en-US" dirty="0">
                <a:hlinkClick r:id="rId2"/>
              </a:rPr>
              <a:t>: zorina_n@mail.ru</a:t>
            </a:r>
            <a:endParaRPr lang="ru-RU" dirty="0"/>
          </a:p>
          <a:p>
            <a:r>
              <a:rPr lang="ru-RU" dirty="0"/>
              <a:t>Осенний семестр, институт ИИТ, МИРЭА</a:t>
            </a:r>
          </a:p>
          <a:p>
            <a:r>
              <a:rPr lang="ru-RU" dirty="0"/>
              <a:t> ст. преподаватель каф. ПИ </a:t>
            </a:r>
          </a:p>
          <a:p>
            <a:r>
              <a:rPr lang="ru-RU" dirty="0"/>
              <a:t>Зорина Н.В., </a:t>
            </a:r>
            <a:r>
              <a:rPr lang="ru-RU" dirty="0" err="1"/>
              <a:t>zorina@mirea.ru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82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3"/>
          <p:cNvSpPr txBox="1">
            <a:spLocks noGrp="1"/>
          </p:cNvSpPr>
          <p:nvPr>
            <p:ph type="title"/>
          </p:nvPr>
        </p:nvSpPr>
        <p:spPr>
          <a:xfrm>
            <a:off x="742121" y="499054"/>
            <a:ext cx="815671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sz="3200" b="0" dirty="0">
                <a:solidFill>
                  <a:srgbClr val="295CA8"/>
                </a:solidFill>
                <a:ea typeface="+mj-ea"/>
              </a:rPr>
              <a:t>Бинарный поиск</a:t>
            </a:r>
            <a:r>
              <a:rPr lang="en-US" sz="3200" b="0" dirty="0">
                <a:solidFill>
                  <a:srgbClr val="295CA8"/>
                </a:solidFill>
                <a:ea typeface="+mj-ea"/>
              </a:rPr>
              <a:t>(3/4)</a:t>
            </a:r>
            <a:endParaRPr sz="3200" b="0" dirty="0">
              <a:solidFill>
                <a:srgbClr val="295CA8"/>
              </a:solidFill>
              <a:ea typeface="+mj-ea"/>
            </a:endParaRPr>
          </a:p>
        </p:txBody>
      </p:sp>
      <p:sp>
        <p:nvSpPr>
          <p:cNvPr id="542" name="Google Shape;542;p33"/>
          <p:cNvSpPr txBox="1">
            <a:spLocks noGrp="1"/>
          </p:cNvSpPr>
          <p:nvPr>
            <p:ph type="body" idx="1"/>
          </p:nvPr>
        </p:nvSpPr>
        <p:spPr>
          <a:xfrm>
            <a:off x="152400" y="1381095"/>
            <a:ext cx="8991600" cy="50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indent="-355600">
              <a:buSzPts val="2000"/>
              <a:buFont typeface="Arial"/>
              <a:buChar char="●"/>
            </a:pPr>
            <a:r>
              <a:rPr lang="ru-RU" sz="2000" dirty="0"/>
              <a:t>В отсортированном </a:t>
            </a:r>
            <a:r>
              <a:rPr lang="ru-RU" sz="2000" dirty="0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массиве</a:t>
            </a:r>
            <a:r>
              <a:rPr lang="ru-RU" sz="2000" dirty="0"/>
              <a:t> можно быстро найти искомый элемент с помощью деления пополам, поскольку массивы индексируются.</a:t>
            </a:r>
            <a:endParaRPr sz="2000" dirty="0"/>
          </a:p>
          <a:p>
            <a:pPr indent="-355600">
              <a:spcBef>
                <a:spcPts val="1200"/>
              </a:spcBef>
              <a:buSzPts val="2000"/>
              <a:buFont typeface="Arial"/>
              <a:buChar char="●"/>
            </a:pPr>
            <a:r>
              <a:rPr lang="en-US" sz="20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ArrayList</a:t>
            </a:r>
            <a:r>
              <a:rPr lang="en-US" sz="2000" dirty="0" err="1"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2000" dirty="0"/>
              <a:t> (</a:t>
            </a:r>
            <a:r>
              <a:rPr lang="ru-RU" sz="2000" dirty="0"/>
              <a:t> реализованы в </a:t>
            </a:r>
            <a:r>
              <a:rPr lang="en-US" sz="2000" dirty="0"/>
              <a:t>Java</a:t>
            </a:r>
            <a:r>
              <a:rPr lang="ru-RU" sz="2000" dirty="0"/>
              <a:t> с использованием массивов</a:t>
            </a:r>
            <a:r>
              <a:rPr lang="en-US" sz="2000" dirty="0"/>
              <a:t>) </a:t>
            </a:r>
            <a:r>
              <a:rPr lang="ru-RU" sz="2000" dirty="0"/>
              <a:t>также являются индексируемыми</a:t>
            </a:r>
            <a:r>
              <a:rPr lang="en-US" sz="2000" dirty="0"/>
              <a:t>, </a:t>
            </a:r>
            <a:r>
              <a:rPr lang="ru-RU" sz="2000" dirty="0"/>
              <a:t>так что отсортированный </a:t>
            </a:r>
            <a:r>
              <a:rPr lang="ru-RU" sz="20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ArrayList</a:t>
            </a:r>
            <a:r>
              <a:rPr lang="ru-RU" sz="2000" dirty="0"/>
              <a:t> разделяет это преимущество! Но вставка и удаление из </a:t>
            </a:r>
            <a:r>
              <a:rPr lang="ru-RU" sz="20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ArrayList</a:t>
            </a:r>
            <a:r>
              <a:rPr lang="ru-RU" sz="2000" dirty="0"/>
              <a:t> происходит медленно (за исключением вставки и удаления в конце списка)! </a:t>
            </a:r>
          </a:p>
          <a:p>
            <a:pPr indent="-355600">
              <a:spcBef>
                <a:spcPts val="1200"/>
              </a:spcBef>
              <a:buSzPts val="2000"/>
              <a:buFont typeface="Arial"/>
              <a:buChar char="●"/>
            </a:pPr>
            <a:r>
              <a:rPr lang="ru-RU" sz="1600" dirty="0"/>
              <a:t>Вставка  по произвольному индексу в </a:t>
            </a:r>
            <a:r>
              <a:rPr lang="en" sz="1600" dirty="0" err="1"/>
              <a:t>ArrayList</a:t>
            </a:r>
            <a:r>
              <a:rPr lang="en" sz="1600" dirty="0"/>
              <a:t> </a:t>
            </a:r>
            <a:r>
              <a:rPr lang="ru-RU" sz="1600" dirty="0"/>
              <a:t>или удаление из него приводит к смещению всех последующих элементов. Таким образом, вставка и удаление имеют одинаковое время выполнения в худшем случае </a:t>
            </a:r>
            <a:r>
              <a:rPr lang="en" sz="1600" dirty="0"/>
              <a:t>O (N)</a:t>
            </a:r>
            <a:endParaRPr dirty="0"/>
          </a:p>
          <a:p>
            <a:pPr indent="-355600">
              <a:spcBef>
                <a:spcPts val="1200"/>
              </a:spcBef>
              <a:buSzPts val="2000"/>
              <a:buFont typeface="Arial"/>
              <a:buChar char="●"/>
            </a:pPr>
            <a:r>
              <a:rPr lang="ru-RU" sz="2000" dirty="0"/>
              <a:t>Преимущества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linkedLists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 dirty="0"/>
              <a:t>вставка/удаление путем манипулирования цепочкой ссылок выполняется быстрее </a:t>
            </a:r>
            <a:r>
              <a:rPr lang="ru-RU" sz="2000" dirty="0">
                <a:solidFill>
                  <a:srgbClr val="FF0000"/>
                </a:solidFill>
              </a:rPr>
              <a:t>[</a:t>
            </a:r>
            <a:r>
              <a:rPr lang="ru-RU" sz="2000" dirty="0" err="1">
                <a:solidFill>
                  <a:srgbClr val="FF0000"/>
                </a:solidFill>
              </a:rPr>
              <a:t>O</a:t>
            </a:r>
            <a:r>
              <a:rPr lang="ru-RU" sz="2000" dirty="0">
                <a:solidFill>
                  <a:srgbClr val="FF0000"/>
                </a:solidFill>
              </a:rPr>
              <a:t>(1)], </a:t>
            </a:r>
            <a:r>
              <a:rPr lang="ru-RU" sz="2000" dirty="0"/>
              <a:t>чем смещение элементов</a:t>
            </a:r>
            <a:r>
              <a:rPr lang="ru-RU" sz="2000" dirty="0">
                <a:solidFill>
                  <a:srgbClr val="FF0000"/>
                </a:solidFill>
              </a:rPr>
              <a:t> [</a:t>
            </a:r>
            <a:r>
              <a:rPr lang="ru-RU" sz="2000" dirty="0" err="1">
                <a:solidFill>
                  <a:srgbClr val="FF0000"/>
                </a:solidFill>
              </a:rPr>
              <a:t>O</a:t>
            </a:r>
            <a:r>
              <a:rPr lang="ru-RU" sz="2000" dirty="0">
                <a:solidFill>
                  <a:srgbClr val="FF0000"/>
                </a:solidFill>
              </a:rPr>
              <a:t>(</a:t>
            </a:r>
            <a:r>
              <a:rPr lang="ru-RU" sz="2000" dirty="0" err="1">
                <a:solidFill>
                  <a:srgbClr val="FF0000"/>
                </a:solidFill>
              </a:rPr>
              <a:t>N</a:t>
            </a:r>
            <a:r>
              <a:rPr lang="ru-RU" sz="2000" dirty="0">
                <a:solidFill>
                  <a:srgbClr val="FF0000"/>
                </a:solidFill>
              </a:rPr>
              <a:t>)], </a:t>
            </a:r>
            <a:r>
              <a:rPr lang="ru-RU" sz="2000" dirty="0"/>
              <a:t>но поиск не может быть выполнен с делением пополам </a:t>
            </a:r>
            <a:r>
              <a:rPr lang="en-US" sz="2000" dirty="0"/>
              <a:t>😞, </a:t>
            </a:r>
            <a:r>
              <a:rPr lang="ru-RU" sz="2000" dirty="0"/>
              <a:t>реальный недостаток, особенно если поиск выполняется часто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7910618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4"/>
          <p:cNvSpPr txBox="1">
            <a:spLocks noGrp="1"/>
          </p:cNvSpPr>
          <p:nvPr>
            <p:ph type="title"/>
          </p:nvPr>
        </p:nvSpPr>
        <p:spPr>
          <a:xfrm>
            <a:off x="838200" y="819331"/>
            <a:ext cx="82296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sz="3200" b="0" dirty="0">
                <a:solidFill>
                  <a:srgbClr val="295CA8"/>
                </a:solidFill>
                <a:ea typeface="+mj-ea"/>
              </a:rPr>
              <a:t>Бинарный поиск</a:t>
            </a:r>
            <a:r>
              <a:rPr lang="en-US" sz="3200" b="0" dirty="0">
                <a:solidFill>
                  <a:srgbClr val="295CA8"/>
                </a:solidFill>
                <a:ea typeface="+mj-ea"/>
              </a:rPr>
              <a:t>(4/4)</a:t>
            </a:r>
            <a:endParaRPr sz="3200" b="0" dirty="0">
              <a:solidFill>
                <a:srgbClr val="295CA8"/>
              </a:solidFill>
              <a:ea typeface="+mj-ea"/>
            </a:endParaRPr>
          </a:p>
        </p:txBody>
      </p:sp>
      <p:sp>
        <p:nvSpPr>
          <p:cNvPr id="548" name="Google Shape;548;p34"/>
          <p:cNvSpPr txBox="1">
            <a:spLocks noGrp="1"/>
          </p:cNvSpPr>
          <p:nvPr>
            <p:ph type="body" idx="1"/>
          </p:nvPr>
        </p:nvSpPr>
        <p:spPr>
          <a:xfrm>
            <a:off x="304800" y="1328664"/>
            <a:ext cx="8763000" cy="280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indent="-355600">
              <a:buClr>
                <a:srgbClr val="000000"/>
              </a:buClr>
              <a:buSzPts val="2000"/>
              <a:buFont typeface="Arial"/>
              <a:buChar char="●"/>
            </a:pPr>
            <a:r>
              <a:rPr lang="ru-RU" sz="2000" dirty="0"/>
              <a:t>Существует ли</a:t>
            </a:r>
            <a:r>
              <a:rPr lang="en-US" sz="2000" dirty="0"/>
              <a:t> </a:t>
            </a:r>
            <a:r>
              <a:rPr lang="ru-RU" sz="2000" dirty="0"/>
              <a:t>такая структура данных, обеспечивающая как скорость поиска в отсортированных массивов и в </a:t>
            </a:r>
            <a:r>
              <a:rPr lang="ru-RU" sz="20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ArrayLists</a:t>
            </a:r>
            <a:r>
              <a:rPr lang="ru-RU" sz="2000" dirty="0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, </a:t>
            </a:r>
            <a:r>
              <a:rPr lang="ru-RU" sz="2000" dirty="0"/>
              <a:t>так и эффективность вставки/удаления связанных списков?</a:t>
            </a:r>
            <a:endParaRPr sz="2000" dirty="0"/>
          </a:p>
          <a:p>
            <a:pPr indent="-355600">
              <a:spcBef>
                <a:spcPts val="600"/>
              </a:spcBef>
              <a:buClr>
                <a:srgbClr val="000000"/>
              </a:buClr>
              <a:buSzPts val="2000"/>
              <a:buFont typeface="Arial"/>
              <a:buChar char="●"/>
            </a:pPr>
            <a:r>
              <a:rPr lang="ru-RU" sz="2000" dirty="0"/>
              <a:t>Да, в самом деле</a:t>
            </a:r>
            <a:r>
              <a:rPr lang="ru-RU" sz="2000" dirty="0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! </a:t>
            </a:r>
          </a:p>
          <a:p>
            <a:pPr indent="-355600">
              <a:spcBef>
                <a:spcPts val="600"/>
              </a:spcBef>
              <a:buClr>
                <a:srgbClr val="000000"/>
              </a:buClr>
              <a:buSzPts val="2000"/>
              <a:buFont typeface="Arial"/>
              <a:buChar char="●"/>
            </a:pPr>
            <a:r>
              <a:rPr lang="ru-RU" sz="2000" dirty="0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Это - Деревья (</a:t>
            </a:r>
            <a:r>
              <a:rPr lang="en-US" sz="2000" dirty="0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Tree)</a:t>
            </a:r>
            <a:r>
              <a:rPr lang="ru-RU" sz="2000" dirty="0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! </a:t>
            </a:r>
            <a:r>
              <a:rPr lang="ru-RU" sz="2000" dirty="0"/>
              <a:t>Они обеспечивают гораздо более быстрый поиск, чем связанные списки, и гораздо более быструю вставку, чем массивы!</a:t>
            </a:r>
            <a:endParaRPr sz="2000" dirty="0">
              <a:solidFill>
                <a:srgbClr val="000000"/>
              </a:solidFill>
            </a:endParaRPr>
          </a:p>
          <a:p>
            <a:pPr indent="-457200">
              <a:buSzPts val="2000"/>
              <a:buNone/>
            </a:pPr>
            <a:endParaRPr sz="2000" dirty="0"/>
          </a:p>
        </p:txBody>
      </p:sp>
      <p:pic>
        <p:nvPicPr>
          <p:cNvPr id="549" name="Google Shape;549;p34" descr="A tree on a dirt road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0910" y="3937040"/>
            <a:ext cx="3004129" cy="201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82243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5"/>
          <p:cNvSpPr txBox="1">
            <a:spLocks noGrp="1"/>
          </p:cNvSpPr>
          <p:nvPr>
            <p:ph type="title"/>
          </p:nvPr>
        </p:nvSpPr>
        <p:spPr>
          <a:xfrm>
            <a:off x="609600" y="793656"/>
            <a:ext cx="82296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sz="3200" b="0" dirty="0">
                <a:solidFill>
                  <a:srgbClr val="295CA8"/>
                </a:solidFill>
                <a:ea typeface="+mj-ea"/>
              </a:rPr>
              <a:t>Деревья или связанный списки</a:t>
            </a:r>
            <a:r>
              <a:rPr lang="en-US" sz="3200" b="0" dirty="0">
                <a:solidFill>
                  <a:srgbClr val="295CA8"/>
                </a:solidFill>
                <a:ea typeface="+mj-ea"/>
              </a:rPr>
              <a:t>(1/2) </a:t>
            </a:r>
            <a:endParaRPr sz="3200" b="0" dirty="0">
              <a:solidFill>
                <a:srgbClr val="295CA8"/>
              </a:solidFill>
              <a:ea typeface="+mj-ea"/>
            </a:endParaRPr>
          </a:p>
        </p:txBody>
      </p:sp>
      <p:sp>
        <p:nvSpPr>
          <p:cNvPr id="555" name="Google Shape;555;p35"/>
          <p:cNvSpPr txBox="1">
            <a:spLocks noGrp="1"/>
          </p:cNvSpPr>
          <p:nvPr>
            <p:ph type="body" idx="1"/>
          </p:nvPr>
        </p:nvSpPr>
        <p:spPr>
          <a:xfrm>
            <a:off x="457200" y="1803576"/>
            <a:ext cx="8229600" cy="149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indent="-355600">
              <a:buClr>
                <a:srgbClr val="000000"/>
              </a:buClr>
              <a:buSzPts val="2000"/>
              <a:buFont typeface="Arial"/>
              <a:buChar char="●"/>
            </a:pPr>
            <a:r>
              <a:rPr lang="ru-RU" sz="2000" dirty="0"/>
              <a:t>Односвязный список — набор узлов, в котором ссылка на каждый узел встречается </a:t>
            </a:r>
            <a:r>
              <a:rPr lang="ru-RU" sz="2000" dirty="0">
                <a:solidFill>
                  <a:srgbClr val="FF0000"/>
                </a:solidFill>
              </a:rPr>
              <a:t>только у одного его соседа</a:t>
            </a:r>
            <a:r>
              <a:rPr lang="ru-RU" sz="2000" dirty="0"/>
              <a:t>, преемника узла:</a:t>
            </a:r>
            <a:endParaRPr sz="2000" dirty="0"/>
          </a:p>
          <a:p>
            <a:pPr marL="101600" indent="25400">
              <a:spcBef>
                <a:spcPts val="600"/>
              </a:spcBef>
              <a:buClr>
                <a:srgbClr val="000000"/>
              </a:buClr>
              <a:buSzPts val="2000"/>
              <a:buNone/>
            </a:pPr>
            <a:endParaRPr sz="2000" dirty="0">
              <a:solidFill>
                <a:srgbClr val="000000"/>
              </a:solidFill>
            </a:endParaRPr>
          </a:p>
        </p:txBody>
      </p:sp>
      <p:sp>
        <p:nvSpPr>
          <p:cNvPr id="556" name="Google Shape;556;p35"/>
          <p:cNvSpPr/>
          <p:nvPr/>
        </p:nvSpPr>
        <p:spPr>
          <a:xfrm>
            <a:off x="1981200" y="3146339"/>
            <a:ext cx="609600" cy="609600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7" name="Google Shape;557;p35"/>
          <p:cNvSpPr/>
          <p:nvPr/>
        </p:nvSpPr>
        <p:spPr>
          <a:xfrm>
            <a:off x="3048000" y="3146339"/>
            <a:ext cx="609600" cy="609600"/>
          </a:xfrm>
          <a:prstGeom prst="ellipse">
            <a:avLst/>
          </a:prstGeom>
          <a:solidFill>
            <a:srgbClr val="00C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8" name="Google Shape;558;p35"/>
          <p:cNvSpPr/>
          <p:nvPr/>
        </p:nvSpPr>
        <p:spPr>
          <a:xfrm>
            <a:off x="4114800" y="3146339"/>
            <a:ext cx="609600" cy="609600"/>
          </a:xfrm>
          <a:prstGeom prst="ellipse">
            <a:avLst/>
          </a:prstGeom>
          <a:solidFill>
            <a:srgbClr val="6699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9" name="Google Shape;559;p35"/>
          <p:cNvSpPr/>
          <p:nvPr/>
        </p:nvSpPr>
        <p:spPr>
          <a:xfrm>
            <a:off x="5181600" y="3146339"/>
            <a:ext cx="609600" cy="609600"/>
          </a:xfrm>
          <a:prstGeom prst="ellipse">
            <a:avLst/>
          </a:prstGeom>
          <a:solidFill>
            <a:srgbClr val="3366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60" name="Google Shape;560;p35"/>
          <p:cNvCxnSpPr/>
          <p:nvPr/>
        </p:nvCxnSpPr>
        <p:spPr>
          <a:xfrm>
            <a:off x="2590800" y="3451139"/>
            <a:ext cx="457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1" name="Google Shape;561;p35"/>
          <p:cNvCxnSpPr/>
          <p:nvPr/>
        </p:nvCxnSpPr>
        <p:spPr>
          <a:xfrm>
            <a:off x="3657600" y="3451139"/>
            <a:ext cx="457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2" name="Google Shape;562;p35"/>
          <p:cNvCxnSpPr/>
          <p:nvPr/>
        </p:nvCxnSpPr>
        <p:spPr>
          <a:xfrm>
            <a:off x="4724400" y="3451139"/>
            <a:ext cx="457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5343727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6"/>
          <p:cNvSpPr txBox="1">
            <a:spLocks noGrp="1"/>
          </p:cNvSpPr>
          <p:nvPr>
            <p:ph type="title"/>
          </p:nvPr>
        </p:nvSpPr>
        <p:spPr>
          <a:xfrm>
            <a:off x="457200" y="1243400"/>
            <a:ext cx="82296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sz="3200" dirty="0">
                <a:solidFill>
                  <a:srgbClr val="295CA8"/>
                </a:solidFill>
                <a:latin typeface="Arial"/>
                <a:cs typeface="Arial"/>
              </a:rPr>
              <a:t>Деревья или связанный списки</a:t>
            </a:r>
            <a:r>
              <a:rPr lang="en-US" sz="3200" dirty="0">
                <a:solidFill>
                  <a:srgbClr val="295CA8"/>
                </a:solidFill>
                <a:latin typeface="Arial"/>
                <a:cs typeface="Arial"/>
              </a:rPr>
              <a:t> (2/2) </a:t>
            </a:r>
            <a:endParaRPr sz="3200" dirty="0">
              <a:solidFill>
                <a:srgbClr val="295CA8"/>
              </a:solidFill>
              <a:latin typeface="Arial"/>
              <a:cs typeface="Arial"/>
            </a:endParaRPr>
          </a:p>
        </p:txBody>
      </p:sp>
      <p:sp>
        <p:nvSpPr>
          <p:cNvPr id="568" name="Google Shape;568;p36"/>
          <p:cNvSpPr txBox="1">
            <a:spLocks noGrp="1"/>
          </p:cNvSpPr>
          <p:nvPr>
            <p:ph type="body" idx="1"/>
          </p:nvPr>
        </p:nvSpPr>
        <p:spPr>
          <a:xfrm>
            <a:off x="457201" y="1811986"/>
            <a:ext cx="3994525" cy="421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indent="-355600">
              <a:buClr>
                <a:schemeClr val="dk1"/>
              </a:buClr>
              <a:buSzPts val="2200"/>
              <a:buFont typeface="Arial"/>
              <a:buChar char="●"/>
            </a:pPr>
            <a:r>
              <a:rPr lang="ru-RU" sz="2200" dirty="0"/>
              <a:t>Дерево </a:t>
            </a:r>
            <a:r>
              <a:rPr lang="en-US" sz="2200" dirty="0"/>
              <a:t>Tree – </a:t>
            </a:r>
            <a:r>
              <a:rPr lang="ru-RU" sz="2200" dirty="0"/>
              <a:t>также коллекция узлов: но каждый узел может ссылаться на </a:t>
            </a:r>
            <a:r>
              <a:rPr lang="ru-RU" sz="2200" dirty="0">
                <a:solidFill>
                  <a:srgbClr val="FF0000"/>
                </a:solidFill>
              </a:rPr>
              <a:t>несколько последующих узлов</a:t>
            </a:r>
            <a:r>
              <a:rPr lang="en-US" sz="2200" dirty="0">
                <a:solidFill>
                  <a:srgbClr val="FF0000"/>
                </a:solidFill>
              </a:rPr>
              <a:t>/</a:t>
            </a:r>
            <a:r>
              <a:rPr lang="ru-RU" sz="2200" dirty="0">
                <a:solidFill>
                  <a:srgbClr val="FF0000"/>
                </a:solidFill>
              </a:rPr>
              <a:t>потомков</a:t>
            </a:r>
            <a:endParaRPr sz="2200" dirty="0"/>
          </a:p>
          <a:p>
            <a:pPr marL="101600" indent="38100">
              <a:buClr>
                <a:schemeClr val="dk1"/>
              </a:buClr>
              <a:buSzPts val="2200"/>
              <a:buNone/>
            </a:pPr>
            <a:endParaRPr sz="2200" dirty="0"/>
          </a:p>
          <a:p>
            <a:pPr indent="-355600">
              <a:buClr>
                <a:schemeClr val="dk1"/>
              </a:buClr>
              <a:buSzPts val="2200"/>
              <a:buFont typeface="Arial"/>
              <a:buChar char="●"/>
            </a:pPr>
            <a:r>
              <a:rPr lang="ru-RU" sz="2200" dirty="0"/>
              <a:t>Деревья могут использоваться как </a:t>
            </a:r>
            <a:r>
              <a:rPr lang="en-US" sz="2200" dirty="0"/>
              <a:t>a </a:t>
            </a:r>
            <a:r>
              <a:rPr lang="ru-RU" sz="2200" dirty="0">
                <a:solidFill>
                  <a:srgbClr val="FF0000"/>
                </a:solidFill>
              </a:rPr>
              <a:t>иерархическая организация </a:t>
            </a:r>
            <a:r>
              <a:rPr lang="en-US" sz="2200" dirty="0"/>
              <a:t> </a:t>
            </a:r>
            <a:r>
              <a:rPr lang="ru-RU" sz="2200" dirty="0"/>
              <a:t>данных</a:t>
            </a:r>
            <a:endParaRPr dirty="0"/>
          </a:p>
          <a:p>
            <a:pPr indent="-228600">
              <a:buClr>
                <a:schemeClr val="dk1"/>
              </a:buClr>
              <a:buSzPts val="2000"/>
              <a:buNone/>
            </a:pPr>
            <a:endParaRPr sz="2000" dirty="0"/>
          </a:p>
        </p:txBody>
      </p:sp>
      <p:sp>
        <p:nvSpPr>
          <p:cNvPr id="569" name="Google Shape;569;p36"/>
          <p:cNvSpPr/>
          <p:nvPr/>
        </p:nvSpPr>
        <p:spPr>
          <a:xfrm>
            <a:off x="6452840" y="2620450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0" name="Google Shape;570;p36"/>
          <p:cNvSpPr/>
          <p:nvPr/>
        </p:nvSpPr>
        <p:spPr>
          <a:xfrm>
            <a:off x="7569820" y="3204030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1" name="Google Shape;571;p36"/>
          <p:cNvSpPr/>
          <p:nvPr/>
        </p:nvSpPr>
        <p:spPr>
          <a:xfrm>
            <a:off x="6452840" y="3218949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72" name="Google Shape;572;p36"/>
          <p:cNvCxnSpPr/>
          <p:nvPr/>
        </p:nvCxnSpPr>
        <p:spPr>
          <a:xfrm flipH="1">
            <a:off x="5739161" y="2865777"/>
            <a:ext cx="713678" cy="41631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3" name="Google Shape;573;p36"/>
          <p:cNvCxnSpPr/>
          <p:nvPr/>
        </p:nvCxnSpPr>
        <p:spPr>
          <a:xfrm>
            <a:off x="6631259" y="3001047"/>
            <a:ext cx="1" cy="203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4" name="Google Shape;574;p36"/>
          <p:cNvCxnSpPr/>
          <p:nvPr/>
        </p:nvCxnSpPr>
        <p:spPr>
          <a:xfrm>
            <a:off x="6809679" y="2865777"/>
            <a:ext cx="773151" cy="41631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5" name="Google Shape;575;p36"/>
          <p:cNvSpPr/>
          <p:nvPr/>
        </p:nvSpPr>
        <p:spPr>
          <a:xfrm>
            <a:off x="7225991" y="3943728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76" name="Google Shape;576;p36"/>
          <p:cNvCxnSpPr/>
          <p:nvPr/>
        </p:nvCxnSpPr>
        <p:spPr>
          <a:xfrm flipH="1">
            <a:off x="7486185" y="3570012"/>
            <a:ext cx="237893" cy="416313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7" name="Google Shape;577;p36"/>
          <p:cNvSpPr/>
          <p:nvPr/>
        </p:nvSpPr>
        <p:spPr>
          <a:xfrm>
            <a:off x="5695963" y="3728138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8" name="Google Shape;578;p36"/>
          <p:cNvSpPr/>
          <p:nvPr/>
        </p:nvSpPr>
        <p:spPr>
          <a:xfrm>
            <a:off x="4665279" y="3727954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79" name="Google Shape;579;p36"/>
          <p:cNvCxnSpPr/>
          <p:nvPr/>
        </p:nvCxnSpPr>
        <p:spPr>
          <a:xfrm flipH="1">
            <a:off x="4949334" y="3490645"/>
            <a:ext cx="475785" cy="29736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0" name="Google Shape;580;p36"/>
          <p:cNvSpPr txBox="1"/>
          <p:nvPr/>
        </p:nvSpPr>
        <p:spPr>
          <a:xfrm>
            <a:off x="6885878" y="2337204"/>
            <a:ext cx="13678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root</a:t>
            </a:r>
            <a:endParaRPr/>
          </a:p>
        </p:txBody>
      </p:sp>
      <p:cxnSp>
        <p:nvCxnSpPr>
          <p:cNvPr id="581" name="Google Shape;581;p36"/>
          <p:cNvCxnSpPr/>
          <p:nvPr/>
        </p:nvCxnSpPr>
        <p:spPr>
          <a:xfrm>
            <a:off x="5695962" y="3520382"/>
            <a:ext cx="118946" cy="23789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2" name="Google Shape;582;p36"/>
          <p:cNvSpPr/>
          <p:nvPr/>
        </p:nvSpPr>
        <p:spPr>
          <a:xfrm>
            <a:off x="5382323" y="3211263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547348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7"/>
          <p:cNvSpPr txBox="1">
            <a:spLocks noGrp="1"/>
          </p:cNvSpPr>
          <p:nvPr>
            <p:ph type="title"/>
          </p:nvPr>
        </p:nvSpPr>
        <p:spPr>
          <a:xfrm>
            <a:off x="611459" y="544127"/>
            <a:ext cx="82296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sz="3200" dirty="0">
                <a:solidFill>
                  <a:srgbClr val="295CA8"/>
                </a:solidFill>
                <a:latin typeface="Arial"/>
                <a:cs typeface="Arial"/>
              </a:rPr>
              <a:t>Техническое определение дерева</a:t>
            </a:r>
            <a:endParaRPr sz="3200" dirty="0">
              <a:solidFill>
                <a:srgbClr val="295CA8"/>
              </a:solidFill>
              <a:latin typeface="Arial"/>
              <a:cs typeface="Arial"/>
            </a:endParaRPr>
          </a:p>
        </p:txBody>
      </p:sp>
      <p:sp>
        <p:nvSpPr>
          <p:cNvPr id="588" name="Google Shape;588;p37"/>
          <p:cNvSpPr txBox="1">
            <a:spLocks noGrp="1"/>
          </p:cNvSpPr>
          <p:nvPr>
            <p:ph type="body" idx="1"/>
          </p:nvPr>
        </p:nvSpPr>
        <p:spPr>
          <a:xfrm>
            <a:off x="0" y="1827373"/>
            <a:ext cx="4763430" cy="4185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indent="-355600">
              <a:buClr>
                <a:srgbClr val="000000"/>
              </a:buClr>
              <a:buSzPts val="2000"/>
              <a:buFont typeface="Arial"/>
              <a:buChar char="●"/>
            </a:pPr>
            <a:r>
              <a:rPr lang="ru-RU" sz="2000" dirty="0">
                <a:solidFill>
                  <a:srgbClr val="000000"/>
                </a:solidFill>
              </a:rPr>
              <a:t>Конечное множество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ru-RU" sz="2000" dirty="0">
                <a:solidFill>
                  <a:srgbClr val="000000"/>
                </a:solidFill>
              </a:rPr>
              <a:t>из одного или нескольких узлов, таких что</a:t>
            </a:r>
            <a:endParaRPr dirty="0"/>
          </a:p>
          <a:p>
            <a:pPr lvl="1" indent="-355600">
              <a:spcBef>
                <a:spcPts val="600"/>
              </a:spcBef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имеет один узел назначенный корнем</a:t>
            </a:r>
            <a:endParaRPr sz="2000" dirty="0">
              <a:solidFill>
                <a:srgbClr val="000000"/>
              </a:solidFill>
            </a:endParaRPr>
          </a:p>
          <a:p>
            <a:pPr lvl="1" indent="-355600">
              <a:spcBef>
                <a:spcPts val="600"/>
              </a:spcBef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ru-RU" sz="2000" dirty="0">
                <a:solidFill>
                  <a:srgbClr val="000000"/>
                </a:solidFill>
              </a:rPr>
              <a:t>оставшиеся узлы разбиты на непересекающиеся множества </a:t>
            </a:r>
            <a:r>
              <a:rPr lang="en-US" sz="2000" dirty="0">
                <a:solidFill>
                  <a:srgbClr val="000000"/>
                </a:solidFill>
              </a:rPr>
              <a:t>: </a:t>
            </a:r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baseline="-25000" dirty="0">
                <a:solidFill>
                  <a:srgbClr val="FF0000"/>
                </a:solidFill>
              </a:rPr>
              <a:t>1</a:t>
            </a:r>
            <a:r>
              <a:rPr lang="en-US" sz="2000" dirty="0">
                <a:solidFill>
                  <a:srgbClr val="FF0000"/>
                </a:solidFill>
              </a:rPr>
              <a:t>, T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,  … T</a:t>
            </a:r>
            <a:r>
              <a:rPr lang="en-US" sz="2000" baseline="-25000" dirty="0">
                <a:solidFill>
                  <a:srgbClr val="FF0000"/>
                </a:solidFill>
              </a:rPr>
              <a:t>n</a:t>
            </a:r>
            <a:endParaRPr dirty="0"/>
          </a:p>
          <a:p>
            <a:pPr lvl="1" indent="-355600">
              <a:spcBef>
                <a:spcPts val="600"/>
              </a:spcBef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ru-RU" sz="2000" dirty="0">
                <a:solidFill>
                  <a:srgbClr val="000000"/>
                </a:solidFill>
              </a:rPr>
              <a:t>каждое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T</a:t>
            </a:r>
            <a:r>
              <a:rPr lang="en-US" sz="2000" baseline="-25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также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ru-RU" sz="2000" dirty="0">
                <a:solidFill>
                  <a:srgbClr val="000000"/>
                </a:solidFill>
              </a:rPr>
              <a:t>называемым 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FF0000"/>
                </a:solidFill>
              </a:rPr>
              <a:t>поддеревом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дерева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T</a:t>
            </a:r>
            <a:endParaRPr dirty="0"/>
          </a:p>
          <a:p>
            <a:pPr indent="-355600">
              <a:spcBef>
                <a:spcPts val="600"/>
              </a:spcBef>
              <a:buClr>
                <a:srgbClr val="000000"/>
              </a:buClr>
              <a:buSzPts val="2000"/>
              <a:buFont typeface="Arial"/>
              <a:buChar char="●"/>
            </a:pPr>
            <a:r>
              <a:rPr lang="ru-RU" sz="2000" dirty="0"/>
              <a:t>Посмотрите на изображение справа — где мы видели подобные иерархии раньше?</a:t>
            </a:r>
            <a:endParaRPr sz="2000" dirty="0">
              <a:solidFill>
                <a:srgbClr val="000000"/>
              </a:solidFill>
            </a:endParaRPr>
          </a:p>
        </p:txBody>
      </p:sp>
      <p:sp>
        <p:nvSpPr>
          <p:cNvPr id="589" name="Google Shape;589;p37"/>
          <p:cNvSpPr/>
          <p:nvPr/>
        </p:nvSpPr>
        <p:spPr>
          <a:xfrm>
            <a:off x="6748347" y="2200370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0" name="Google Shape;590;p37"/>
          <p:cNvSpPr/>
          <p:nvPr/>
        </p:nvSpPr>
        <p:spPr>
          <a:xfrm>
            <a:off x="7865327" y="2783950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1" name="Google Shape;591;p37"/>
          <p:cNvSpPr/>
          <p:nvPr/>
        </p:nvSpPr>
        <p:spPr>
          <a:xfrm>
            <a:off x="6748347" y="2798869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92" name="Google Shape;592;p37"/>
          <p:cNvCxnSpPr/>
          <p:nvPr/>
        </p:nvCxnSpPr>
        <p:spPr>
          <a:xfrm flipH="1">
            <a:off x="6034668" y="2445697"/>
            <a:ext cx="713678" cy="41631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37"/>
          <p:cNvCxnSpPr/>
          <p:nvPr/>
        </p:nvCxnSpPr>
        <p:spPr>
          <a:xfrm>
            <a:off x="6926766" y="2580967"/>
            <a:ext cx="1" cy="203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37"/>
          <p:cNvCxnSpPr/>
          <p:nvPr/>
        </p:nvCxnSpPr>
        <p:spPr>
          <a:xfrm>
            <a:off x="7105186" y="2445697"/>
            <a:ext cx="773151" cy="41631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5" name="Google Shape;595;p37"/>
          <p:cNvSpPr/>
          <p:nvPr/>
        </p:nvSpPr>
        <p:spPr>
          <a:xfrm>
            <a:off x="7521498" y="3523648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6" name="Google Shape;596;p37"/>
          <p:cNvSpPr/>
          <p:nvPr/>
        </p:nvSpPr>
        <p:spPr>
          <a:xfrm>
            <a:off x="6778082" y="4077492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7" name="Google Shape;597;p37"/>
          <p:cNvSpPr/>
          <p:nvPr/>
        </p:nvSpPr>
        <p:spPr>
          <a:xfrm>
            <a:off x="8649630" y="4161528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8" name="Google Shape;598;p37"/>
          <p:cNvSpPr/>
          <p:nvPr/>
        </p:nvSpPr>
        <p:spPr>
          <a:xfrm>
            <a:off x="7506477" y="4118379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99" name="Google Shape;599;p37"/>
          <p:cNvCxnSpPr/>
          <p:nvPr/>
        </p:nvCxnSpPr>
        <p:spPr>
          <a:xfrm flipH="1">
            <a:off x="7109955" y="3773262"/>
            <a:ext cx="416312" cy="35683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" name="Google Shape;600;p37"/>
          <p:cNvCxnSpPr/>
          <p:nvPr/>
        </p:nvCxnSpPr>
        <p:spPr>
          <a:xfrm>
            <a:off x="7704688" y="3915180"/>
            <a:ext cx="1" cy="203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" name="Google Shape;601;p37"/>
          <p:cNvCxnSpPr/>
          <p:nvPr/>
        </p:nvCxnSpPr>
        <p:spPr>
          <a:xfrm>
            <a:off x="7887630" y="3796852"/>
            <a:ext cx="773151" cy="41631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2" name="Google Shape;602;p37"/>
          <p:cNvCxnSpPr/>
          <p:nvPr/>
        </p:nvCxnSpPr>
        <p:spPr>
          <a:xfrm flipH="1">
            <a:off x="7781692" y="3149932"/>
            <a:ext cx="237893" cy="416313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/>
          <p:nvPr/>
        </p:nvSpPr>
        <p:spPr>
          <a:xfrm>
            <a:off x="7526268" y="4742847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04" name="Google Shape;604;p37"/>
          <p:cNvCxnSpPr/>
          <p:nvPr/>
        </p:nvCxnSpPr>
        <p:spPr>
          <a:xfrm>
            <a:off x="7681933" y="4495043"/>
            <a:ext cx="1" cy="203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/>
          <p:nvPr/>
        </p:nvSpPr>
        <p:spPr>
          <a:xfrm>
            <a:off x="5991470" y="3308058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6" name="Google Shape;606;p37"/>
          <p:cNvSpPr/>
          <p:nvPr/>
        </p:nvSpPr>
        <p:spPr>
          <a:xfrm>
            <a:off x="4964152" y="3863810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07" name="Google Shape;607;p37"/>
          <p:cNvCxnSpPr/>
          <p:nvPr/>
        </p:nvCxnSpPr>
        <p:spPr>
          <a:xfrm>
            <a:off x="5137547" y="3685540"/>
            <a:ext cx="1" cy="203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8" name="Google Shape;608;p37"/>
          <p:cNvSpPr/>
          <p:nvPr/>
        </p:nvSpPr>
        <p:spPr>
          <a:xfrm>
            <a:off x="4472192" y="4490088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09" name="Google Shape;609;p37"/>
          <p:cNvCxnSpPr/>
          <p:nvPr/>
        </p:nvCxnSpPr>
        <p:spPr>
          <a:xfrm flipH="1">
            <a:off x="4726259" y="4190812"/>
            <a:ext cx="356839" cy="29736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0" name="Google Shape;610;p37"/>
          <p:cNvSpPr/>
          <p:nvPr/>
        </p:nvSpPr>
        <p:spPr>
          <a:xfrm>
            <a:off x="4960786" y="3307874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11" name="Google Shape;611;p37"/>
          <p:cNvCxnSpPr/>
          <p:nvPr/>
        </p:nvCxnSpPr>
        <p:spPr>
          <a:xfrm flipH="1">
            <a:off x="5244841" y="3070565"/>
            <a:ext cx="475785" cy="29736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2" name="Google Shape;612;p37"/>
          <p:cNvSpPr/>
          <p:nvPr/>
        </p:nvSpPr>
        <p:spPr>
          <a:xfrm>
            <a:off x="5706008" y="4490088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13" name="Google Shape;613;p37"/>
          <p:cNvCxnSpPr/>
          <p:nvPr/>
        </p:nvCxnSpPr>
        <p:spPr>
          <a:xfrm>
            <a:off x="5304364" y="4161527"/>
            <a:ext cx="475785" cy="35683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4" name="Google Shape;614;p37"/>
          <p:cNvSpPr txBox="1"/>
          <p:nvPr/>
        </p:nvSpPr>
        <p:spPr>
          <a:xfrm>
            <a:off x="7281747" y="2047970"/>
            <a:ext cx="13678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root</a:t>
            </a:r>
            <a:endParaRPr/>
          </a:p>
        </p:txBody>
      </p:sp>
      <p:cxnSp>
        <p:nvCxnSpPr>
          <p:cNvPr id="615" name="Google Shape;615;p37"/>
          <p:cNvCxnSpPr/>
          <p:nvPr/>
        </p:nvCxnSpPr>
        <p:spPr>
          <a:xfrm>
            <a:off x="5991469" y="3100302"/>
            <a:ext cx="118946" cy="23789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7"/>
          <p:cNvSpPr/>
          <p:nvPr/>
        </p:nvSpPr>
        <p:spPr>
          <a:xfrm>
            <a:off x="5677830" y="2791183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17" name="Google Shape;617;p37"/>
          <p:cNvGrpSpPr/>
          <p:nvPr/>
        </p:nvGrpSpPr>
        <p:grpSpPr>
          <a:xfrm>
            <a:off x="4369419" y="2683588"/>
            <a:ext cx="2022088" cy="2312020"/>
            <a:chOff x="288" y="2022"/>
            <a:chExt cx="1632" cy="1866"/>
          </a:xfrm>
        </p:grpSpPr>
        <p:grpSp>
          <p:nvGrpSpPr>
            <p:cNvPr id="618" name="Google Shape;618;p37"/>
            <p:cNvGrpSpPr/>
            <p:nvPr/>
          </p:nvGrpSpPr>
          <p:grpSpPr>
            <a:xfrm>
              <a:off x="288" y="2064"/>
              <a:ext cx="1632" cy="1824"/>
              <a:chOff x="288" y="2064"/>
              <a:chExt cx="1632" cy="1824"/>
            </a:xfrm>
          </p:grpSpPr>
          <p:cxnSp>
            <p:nvCxnSpPr>
              <p:cNvPr id="619" name="Google Shape;619;p37"/>
              <p:cNvCxnSpPr/>
              <p:nvPr/>
            </p:nvCxnSpPr>
            <p:spPr>
              <a:xfrm>
                <a:off x="1392" y="2064"/>
                <a:ext cx="528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0" name="Google Shape;620;p37"/>
              <p:cNvCxnSpPr/>
              <p:nvPr/>
            </p:nvCxnSpPr>
            <p:spPr>
              <a:xfrm>
                <a:off x="1920" y="2064"/>
                <a:ext cx="0" cy="912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1" name="Google Shape;621;p37"/>
              <p:cNvCxnSpPr/>
              <p:nvPr/>
            </p:nvCxnSpPr>
            <p:spPr>
              <a:xfrm flipH="1">
                <a:off x="720" y="2064"/>
                <a:ext cx="672" cy="432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2" name="Google Shape;622;p37"/>
              <p:cNvCxnSpPr/>
              <p:nvPr/>
            </p:nvCxnSpPr>
            <p:spPr>
              <a:xfrm>
                <a:off x="720" y="2496"/>
                <a:ext cx="0" cy="672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3" name="Google Shape;623;p37"/>
              <p:cNvCxnSpPr/>
              <p:nvPr/>
            </p:nvCxnSpPr>
            <p:spPr>
              <a:xfrm flipH="1">
                <a:off x="288" y="3168"/>
                <a:ext cx="432" cy="336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" name="Google Shape;624;p37"/>
              <p:cNvCxnSpPr/>
              <p:nvPr/>
            </p:nvCxnSpPr>
            <p:spPr>
              <a:xfrm>
                <a:off x="288" y="3504"/>
                <a:ext cx="0" cy="384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5" name="Google Shape;625;p37"/>
              <p:cNvCxnSpPr/>
              <p:nvPr/>
            </p:nvCxnSpPr>
            <p:spPr>
              <a:xfrm>
                <a:off x="288" y="3888"/>
                <a:ext cx="1632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6" name="Google Shape;626;p37"/>
              <p:cNvCxnSpPr/>
              <p:nvPr/>
            </p:nvCxnSpPr>
            <p:spPr>
              <a:xfrm rot="10800000">
                <a:off x="1920" y="3456"/>
                <a:ext cx="0" cy="432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7" name="Google Shape;627;p37"/>
              <p:cNvCxnSpPr/>
              <p:nvPr/>
            </p:nvCxnSpPr>
            <p:spPr>
              <a:xfrm rot="10800000">
                <a:off x="1440" y="3120"/>
                <a:ext cx="480" cy="336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8" name="Google Shape;628;p37"/>
              <p:cNvCxnSpPr/>
              <p:nvPr/>
            </p:nvCxnSpPr>
            <p:spPr>
              <a:xfrm rot="10800000">
                <a:off x="1440" y="2976"/>
                <a:ext cx="0" cy="144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9" name="Google Shape;629;p37"/>
              <p:cNvCxnSpPr/>
              <p:nvPr/>
            </p:nvCxnSpPr>
            <p:spPr>
              <a:xfrm>
                <a:off x="1440" y="2976"/>
                <a:ext cx="48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30" name="Google Shape;630;p37"/>
            <p:cNvSpPr txBox="1"/>
            <p:nvPr/>
          </p:nvSpPr>
          <p:spPr>
            <a:xfrm>
              <a:off x="624" y="2022"/>
              <a:ext cx="432" cy="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r>
                <a:rPr lang="en-US" sz="2400" baseline="-25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31" name="Google Shape;631;p37"/>
          <p:cNvGrpSpPr/>
          <p:nvPr/>
        </p:nvGrpSpPr>
        <p:grpSpPr>
          <a:xfrm>
            <a:off x="6450981" y="2653853"/>
            <a:ext cx="832624" cy="1056887"/>
            <a:chOff x="2064" y="2064"/>
            <a:chExt cx="672" cy="853"/>
          </a:xfrm>
        </p:grpSpPr>
        <p:sp>
          <p:nvSpPr>
            <p:cNvPr id="632" name="Google Shape;632;p37"/>
            <p:cNvSpPr/>
            <p:nvPr/>
          </p:nvSpPr>
          <p:spPr>
            <a:xfrm>
              <a:off x="2112" y="2064"/>
              <a:ext cx="624" cy="480"/>
            </a:xfrm>
            <a:prstGeom prst="rect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  <a:buSzPts val="2800"/>
              </a:pPr>
              <a:endParaRPr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3" name="Google Shape;633;p37"/>
            <p:cNvSpPr txBox="1"/>
            <p:nvPr/>
          </p:nvSpPr>
          <p:spPr>
            <a:xfrm>
              <a:off x="2064" y="2544"/>
              <a:ext cx="432" cy="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r>
                <a:rPr lang="en-US" sz="2400" baseline="-25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34" name="Google Shape;634;p37"/>
          <p:cNvGrpSpPr/>
          <p:nvPr/>
        </p:nvGrpSpPr>
        <p:grpSpPr>
          <a:xfrm>
            <a:off x="6629400" y="2679873"/>
            <a:ext cx="2438400" cy="2497873"/>
            <a:chOff x="2112" y="2064"/>
            <a:chExt cx="1968" cy="2016"/>
          </a:xfrm>
        </p:grpSpPr>
        <p:cxnSp>
          <p:nvCxnSpPr>
            <p:cNvPr id="635" name="Google Shape;635;p37"/>
            <p:cNvCxnSpPr/>
            <p:nvPr/>
          </p:nvCxnSpPr>
          <p:spPr>
            <a:xfrm>
              <a:off x="3024" y="2064"/>
              <a:ext cx="480" cy="0"/>
            </a:xfrm>
            <a:prstGeom prst="straightConnector1">
              <a:avLst/>
            </a:prstGeom>
            <a:noFill/>
            <a:ln w="38100" cap="flat" cmpd="sng">
              <a:solidFill>
                <a:srgbClr val="FF66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37"/>
            <p:cNvCxnSpPr/>
            <p:nvPr/>
          </p:nvCxnSpPr>
          <p:spPr>
            <a:xfrm>
              <a:off x="3504" y="2064"/>
              <a:ext cx="0" cy="864"/>
            </a:xfrm>
            <a:prstGeom prst="straightConnector1">
              <a:avLst/>
            </a:prstGeom>
            <a:noFill/>
            <a:ln w="38100" cap="flat" cmpd="sng">
              <a:solidFill>
                <a:srgbClr val="FF66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37"/>
            <p:cNvCxnSpPr/>
            <p:nvPr/>
          </p:nvCxnSpPr>
          <p:spPr>
            <a:xfrm>
              <a:off x="3504" y="2928"/>
              <a:ext cx="576" cy="288"/>
            </a:xfrm>
            <a:prstGeom prst="straightConnector1">
              <a:avLst/>
            </a:prstGeom>
            <a:noFill/>
            <a:ln w="38100" cap="flat" cmpd="sng">
              <a:solidFill>
                <a:srgbClr val="FF66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37"/>
            <p:cNvCxnSpPr/>
            <p:nvPr/>
          </p:nvCxnSpPr>
          <p:spPr>
            <a:xfrm>
              <a:off x="4080" y="3216"/>
              <a:ext cx="0" cy="384"/>
            </a:xfrm>
            <a:prstGeom prst="straightConnector1">
              <a:avLst/>
            </a:prstGeom>
            <a:noFill/>
            <a:ln w="38100" cap="flat" cmpd="sng">
              <a:solidFill>
                <a:srgbClr val="FF66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37"/>
            <p:cNvCxnSpPr/>
            <p:nvPr/>
          </p:nvCxnSpPr>
          <p:spPr>
            <a:xfrm rot="10800000">
              <a:off x="3216" y="3600"/>
              <a:ext cx="864" cy="0"/>
            </a:xfrm>
            <a:prstGeom prst="straightConnector1">
              <a:avLst/>
            </a:prstGeom>
            <a:noFill/>
            <a:ln w="38100" cap="flat" cmpd="sng">
              <a:solidFill>
                <a:srgbClr val="FF66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37"/>
            <p:cNvCxnSpPr/>
            <p:nvPr/>
          </p:nvCxnSpPr>
          <p:spPr>
            <a:xfrm>
              <a:off x="3216" y="3600"/>
              <a:ext cx="0" cy="480"/>
            </a:xfrm>
            <a:prstGeom prst="straightConnector1">
              <a:avLst/>
            </a:prstGeom>
            <a:noFill/>
            <a:ln w="38100" cap="flat" cmpd="sng">
              <a:solidFill>
                <a:srgbClr val="FF66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37"/>
            <p:cNvCxnSpPr/>
            <p:nvPr/>
          </p:nvCxnSpPr>
          <p:spPr>
            <a:xfrm rot="10800000">
              <a:off x="2640" y="4080"/>
              <a:ext cx="576" cy="0"/>
            </a:xfrm>
            <a:prstGeom prst="straightConnector1">
              <a:avLst/>
            </a:prstGeom>
            <a:noFill/>
            <a:ln w="38100" cap="flat" cmpd="sng">
              <a:solidFill>
                <a:srgbClr val="FF66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7"/>
            <p:cNvCxnSpPr/>
            <p:nvPr/>
          </p:nvCxnSpPr>
          <p:spPr>
            <a:xfrm rot="10800000">
              <a:off x="2640" y="3552"/>
              <a:ext cx="0" cy="528"/>
            </a:xfrm>
            <a:prstGeom prst="straightConnector1">
              <a:avLst/>
            </a:prstGeom>
            <a:noFill/>
            <a:ln w="38100" cap="flat" cmpd="sng">
              <a:solidFill>
                <a:srgbClr val="FF66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7"/>
            <p:cNvCxnSpPr/>
            <p:nvPr/>
          </p:nvCxnSpPr>
          <p:spPr>
            <a:xfrm rot="10800000">
              <a:off x="2112" y="3552"/>
              <a:ext cx="528" cy="0"/>
            </a:xfrm>
            <a:prstGeom prst="straightConnector1">
              <a:avLst/>
            </a:prstGeom>
            <a:noFill/>
            <a:ln w="38100" cap="flat" cmpd="sng">
              <a:solidFill>
                <a:srgbClr val="FF66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7"/>
            <p:cNvCxnSpPr/>
            <p:nvPr/>
          </p:nvCxnSpPr>
          <p:spPr>
            <a:xfrm rot="10800000">
              <a:off x="2112" y="3120"/>
              <a:ext cx="0" cy="432"/>
            </a:xfrm>
            <a:prstGeom prst="straightConnector1">
              <a:avLst/>
            </a:prstGeom>
            <a:noFill/>
            <a:ln w="38100" cap="flat" cmpd="sng">
              <a:solidFill>
                <a:srgbClr val="FF66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37"/>
            <p:cNvCxnSpPr/>
            <p:nvPr/>
          </p:nvCxnSpPr>
          <p:spPr>
            <a:xfrm rot="10800000" flipH="1">
              <a:off x="2112" y="2448"/>
              <a:ext cx="912" cy="672"/>
            </a:xfrm>
            <a:prstGeom prst="straightConnector1">
              <a:avLst/>
            </a:prstGeom>
            <a:noFill/>
            <a:ln w="38100" cap="flat" cmpd="sng">
              <a:solidFill>
                <a:srgbClr val="FF66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37"/>
            <p:cNvCxnSpPr/>
            <p:nvPr/>
          </p:nvCxnSpPr>
          <p:spPr>
            <a:xfrm rot="10800000">
              <a:off x="3024" y="2064"/>
              <a:ext cx="0" cy="384"/>
            </a:xfrm>
            <a:prstGeom prst="straightConnector1">
              <a:avLst/>
            </a:prstGeom>
            <a:noFill/>
            <a:ln w="38100" cap="flat" cmpd="sng">
              <a:solidFill>
                <a:srgbClr val="FF66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7" name="Google Shape;647;p37"/>
            <p:cNvSpPr txBox="1"/>
            <p:nvPr/>
          </p:nvSpPr>
          <p:spPr>
            <a:xfrm>
              <a:off x="3624" y="2283"/>
              <a:ext cx="432" cy="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r>
                <a:rPr lang="en-US" sz="2400" baseline="-25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3189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8"/>
          <p:cNvSpPr txBox="1">
            <a:spLocks noGrp="1"/>
          </p:cNvSpPr>
          <p:nvPr>
            <p:ph type="title"/>
          </p:nvPr>
        </p:nvSpPr>
        <p:spPr>
          <a:xfrm>
            <a:off x="437322" y="-100828"/>
            <a:ext cx="82296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sz="3200" dirty="0">
                <a:solidFill>
                  <a:srgbClr val="295CA8"/>
                </a:solidFill>
                <a:latin typeface="Arial"/>
                <a:cs typeface="Arial"/>
              </a:rPr>
              <a:t>Графическое представление иерархий как Деревьев </a:t>
            </a:r>
            <a:endParaRPr sz="3200" dirty="0">
              <a:solidFill>
                <a:srgbClr val="295CA8"/>
              </a:solidFill>
              <a:latin typeface="Arial"/>
              <a:cs typeface="Arial"/>
            </a:endParaRPr>
          </a:p>
        </p:txBody>
      </p:sp>
      <p:sp>
        <p:nvSpPr>
          <p:cNvPr id="653" name="Google Shape;653;p38"/>
          <p:cNvSpPr txBox="1">
            <a:spLocks noGrp="1"/>
          </p:cNvSpPr>
          <p:nvPr>
            <p:ph type="body" idx="1"/>
          </p:nvPr>
        </p:nvSpPr>
        <p:spPr>
          <a:xfrm>
            <a:off x="437322" y="1020558"/>
            <a:ext cx="6229833" cy="569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indent="-355600">
              <a:buClr>
                <a:srgbClr val="000000"/>
              </a:buClr>
              <a:buSzPts val="2000"/>
              <a:buFont typeface="Arial"/>
              <a:buChar char="●"/>
            </a:pPr>
            <a:r>
              <a:rPr lang="ru-RU" sz="2000" dirty="0">
                <a:solidFill>
                  <a:schemeClr val="dk1"/>
                </a:solidFill>
              </a:rPr>
              <a:t>Уровни представления компонентов </a:t>
            </a:r>
            <a:r>
              <a:rPr lang="en-US" sz="2000" b="1" dirty="0">
                <a:solidFill>
                  <a:schemeClr val="dk1"/>
                </a:solidFill>
              </a:rPr>
              <a:t>GUI</a:t>
            </a:r>
            <a:endParaRPr sz="2000" dirty="0">
              <a:solidFill>
                <a:srgbClr val="FF0000"/>
              </a:solidFill>
            </a:endParaRPr>
          </a:p>
          <a:p>
            <a:pPr marL="101600" indent="25400">
              <a:spcBef>
                <a:spcPts val="600"/>
              </a:spcBef>
              <a:buClr>
                <a:srgbClr val="000000"/>
              </a:buClr>
              <a:buSzPts val="2000"/>
              <a:buNone/>
            </a:pPr>
            <a:endParaRPr sz="2000" dirty="0">
              <a:solidFill>
                <a:srgbClr val="FF0000"/>
              </a:solidFill>
            </a:endParaRPr>
          </a:p>
          <a:p>
            <a:pPr indent="-228600">
              <a:spcBef>
                <a:spcPts val="600"/>
              </a:spcBef>
              <a:buClr>
                <a:srgbClr val="000000"/>
              </a:buClr>
              <a:buSzPts val="2000"/>
              <a:buNone/>
            </a:pPr>
            <a:endParaRPr sz="2000" dirty="0">
              <a:solidFill>
                <a:srgbClr val="FF0000"/>
              </a:solidFill>
            </a:endParaRPr>
          </a:p>
          <a:p>
            <a:pPr indent="-228600">
              <a:spcBef>
                <a:spcPts val="600"/>
              </a:spcBef>
              <a:buClr>
                <a:srgbClr val="000000"/>
              </a:buClr>
              <a:buSzPts val="2000"/>
              <a:buNone/>
            </a:pPr>
            <a:endParaRPr sz="2000" dirty="0">
              <a:solidFill>
                <a:srgbClr val="FF0000"/>
              </a:solidFill>
            </a:endParaRPr>
          </a:p>
          <a:p>
            <a:pPr indent="-228600">
              <a:spcBef>
                <a:spcPts val="600"/>
              </a:spcBef>
              <a:buClr>
                <a:srgbClr val="000000"/>
              </a:buClr>
              <a:buSzPts val="2000"/>
              <a:buNone/>
            </a:pPr>
            <a:endParaRPr sz="2000" dirty="0">
              <a:solidFill>
                <a:srgbClr val="FF0000"/>
              </a:solidFill>
            </a:endParaRPr>
          </a:p>
          <a:p>
            <a:pPr marL="101600" indent="25400">
              <a:spcBef>
                <a:spcPts val="600"/>
              </a:spcBef>
              <a:buClr>
                <a:srgbClr val="000000"/>
              </a:buClr>
              <a:buSzPts val="2000"/>
              <a:buNone/>
            </a:pPr>
            <a:endParaRPr lang="ru-RU" sz="2000" dirty="0">
              <a:solidFill>
                <a:srgbClr val="FF0000"/>
              </a:solidFill>
            </a:endParaRPr>
          </a:p>
          <a:p>
            <a:pPr marL="101600" indent="25400">
              <a:spcBef>
                <a:spcPts val="600"/>
              </a:spcBef>
              <a:buClr>
                <a:srgbClr val="000000"/>
              </a:buClr>
              <a:buSzPts val="2000"/>
              <a:buNone/>
            </a:pPr>
            <a:endParaRPr lang="ru-TR" sz="2000" dirty="0">
              <a:solidFill>
                <a:srgbClr val="FF0000"/>
              </a:solidFill>
            </a:endParaRPr>
          </a:p>
          <a:p>
            <a:pPr marL="101600" indent="25400">
              <a:spcBef>
                <a:spcPts val="600"/>
              </a:spcBef>
              <a:buClr>
                <a:srgbClr val="000000"/>
              </a:buClr>
              <a:buSzPts val="2000"/>
              <a:buNone/>
            </a:pPr>
            <a:endParaRPr sz="2000" dirty="0">
              <a:solidFill>
                <a:srgbClr val="FF0000"/>
              </a:solidFill>
            </a:endParaRPr>
          </a:p>
          <a:p>
            <a:pPr indent="-355600">
              <a:spcBef>
                <a:spcPts val="600"/>
              </a:spcBef>
              <a:buClr>
                <a:srgbClr val="000000"/>
              </a:buClr>
              <a:buSzPts val="2000"/>
              <a:buFont typeface="Arial"/>
              <a:buChar char="●"/>
            </a:pPr>
            <a:r>
              <a:rPr lang="ru-RU" sz="2000" dirty="0">
                <a:solidFill>
                  <a:srgbClr val="FF0000"/>
                </a:solidFill>
              </a:rPr>
              <a:t>Высшие </a:t>
            </a:r>
            <a:r>
              <a:rPr lang="ru-RU" sz="2000" dirty="0">
                <a:solidFill>
                  <a:srgbClr val="000000"/>
                </a:solidFill>
              </a:rPr>
              <a:t>уровни  </a:t>
            </a:r>
            <a:r>
              <a:rPr lang="en-US" sz="2000" dirty="0">
                <a:solidFill>
                  <a:srgbClr val="FF0000"/>
                </a:solidFill>
              </a:rPr>
              <a:t>contain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содержат больше компонентов</a:t>
            </a:r>
            <a:endParaRPr dirty="0"/>
          </a:p>
          <a:p>
            <a:pPr indent="-355600">
              <a:spcBef>
                <a:spcPts val="600"/>
              </a:spcBef>
              <a:buClr>
                <a:srgbClr val="000000"/>
              </a:buClr>
              <a:buSzPts val="2000"/>
              <a:buFont typeface="Arial"/>
              <a:buChar char="●"/>
            </a:pPr>
            <a:r>
              <a:rPr lang="ru-RU" sz="2000" dirty="0">
                <a:solidFill>
                  <a:srgbClr val="FF0000"/>
                </a:solidFill>
              </a:rPr>
              <a:t>Нижние</a:t>
            </a:r>
            <a:r>
              <a:rPr lang="ru-RU" sz="2000" dirty="0">
                <a:solidFill>
                  <a:srgbClr val="000000"/>
                </a:solidFill>
              </a:rPr>
              <a:t> уровни, содержащиеся во всех вышестоящих</a:t>
            </a:r>
            <a:br>
              <a:rPr lang="ru-RU" sz="2000" dirty="0">
                <a:solidFill>
                  <a:srgbClr val="000000"/>
                </a:solidFill>
              </a:rPr>
            </a:br>
            <a:endParaRPr dirty="0"/>
          </a:p>
          <a:p>
            <a:pPr lvl="1" indent="-355600">
              <a:spcBef>
                <a:spcPts val="600"/>
              </a:spcBef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ru-RU" sz="2000" dirty="0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Панели(</a:t>
            </a:r>
            <a:r>
              <a:rPr lang="en-US" sz="20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Pane</a:t>
            </a:r>
            <a:r>
              <a:rPr lang="en-US" sz="2000" dirty="0">
                <a:solidFill>
                  <a:srgbClr val="000000"/>
                </a:solidFill>
              </a:rPr>
              <a:t>s</a:t>
            </a:r>
            <a:r>
              <a:rPr lang="ru-RU" sz="2000" dirty="0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)</a:t>
            </a:r>
            <a:r>
              <a:rPr lang="ru-RU" sz="2000" dirty="0"/>
              <a:t>, содержащиеся в корневой панели, которая содержится в </a:t>
            </a:r>
            <a:r>
              <a:rPr lang="ru-RU" sz="2000" dirty="0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сцене (</a:t>
            </a:r>
            <a:r>
              <a:rPr lang="en-US" sz="20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Scene</a:t>
            </a:r>
            <a:r>
              <a:rPr lang="ru-RU" sz="2000" dirty="0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)</a:t>
            </a:r>
            <a:endParaRPr sz="2000" dirty="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54" name="Google Shape;654;p38"/>
          <p:cNvGrpSpPr/>
          <p:nvPr/>
        </p:nvGrpSpPr>
        <p:grpSpPr>
          <a:xfrm>
            <a:off x="5527808" y="1322247"/>
            <a:ext cx="3424034" cy="2422444"/>
            <a:chOff x="1882" y="134977"/>
            <a:chExt cx="3424034" cy="2422444"/>
          </a:xfrm>
        </p:grpSpPr>
        <p:sp>
          <p:nvSpPr>
            <p:cNvPr id="655" name="Google Shape;655;p38"/>
            <p:cNvSpPr/>
            <p:nvPr/>
          </p:nvSpPr>
          <p:spPr>
            <a:xfrm>
              <a:off x="1364508" y="134977"/>
              <a:ext cx="698782" cy="46585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2383CD"/>
                </a:gs>
                <a:gs pos="100000">
                  <a:srgbClr val="91C5FF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6" name="Google Shape;656;p38"/>
            <p:cNvSpPr txBox="1"/>
            <p:nvPr/>
          </p:nvSpPr>
          <p:spPr>
            <a:xfrm>
              <a:off x="1378152" y="148621"/>
              <a:ext cx="671494" cy="438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800"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Scene</a:t>
              </a:r>
              <a:endParaRPr/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1668180" y="600832"/>
              <a:ext cx="91440" cy="18634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58" name="Google Shape;658;p38"/>
            <p:cNvSpPr/>
            <p:nvPr/>
          </p:nvSpPr>
          <p:spPr>
            <a:xfrm>
              <a:off x="1294197" y="787174"/>
              <a:ext cx="839405" cy="46585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91BA31"/>
                </a:gs>
                <a:gs pos="100000">
                  <a:srgbClr val="D6FC9B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9" name="Google Shape;659;p38"/>
            <p:cNvSpPr txBox="1"/>
            <p:nvPr/>
          </p:nvSpPr>
          <p:spPr>
            <a:xfrm>
              <a:off x="1307841" y="800818"/>
              <a:ext cx="812117" cy="438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FF"/>
                </a:buClr>
                <a:buSzPts val="800"/>
              </a:pPr>
              <a:r>
                <a:rPr lang="en-US" sz="8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BorderPane</a:t>
              </a:r>
              <a:endParaRPr sz="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algn="ctr">
                <a:lnSpc>
                  <a:spcPct val="90000"/>
                </a:lnSpc>
                <a:spcBef>
                  <a:spcPts val="280"/>
                </a:spcBef>
                <a:buClr>
                  <a:schemeClr val="lt1"/>
                </a:buClr>
                <a:buSzPts val="800"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root</a:t>
              </a:r>
              <a:endParaRPr/>
            </a:p>
          </p:txBody>
        </p:sp>
        <p:sp>
          <p:nvSpPr>
            <p:cNvPr id="660" name="Google Shape;660;p38"/>
            <p:cNvSpPr/>
            <p:nvPr/>
          </p:nvSpPr>
          <p:spPr>
            <a:xfrm>
              <a:off x="805482" y="1253029"/>
              <a:ext cx="908417" cy="18634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61" name="Google Shape;661;p38"/>
            <p:cNvSpPr/>
            <p:nvPr/>
          </p:nvSpPr>
          <p:spPr>
            <a:xfrm>
              <a:off x="456091" y="1439370"/>
              <a:ext cx="698782" cy="46585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46B1C3"/>
                </a:gs>
                <a:gs pos="100000">
                  <a:srgbClr val="9CEDFF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2" name="Google Shape;662;p38"/>
            <p:cNvSpPr txBox="1"/>
            <p:nvPr/>
          </p:nvSpPr>
          <p:spPr>
            <a:xfrm>
              <a:off x="469735" y="1453014"/>
              <a:ext cx="671494" cy="438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FF"/>
                </a:buClr>
                <a:buSzPts val="800"/>
              </a:pPr>
              <a:r>
                <a:rPr lang="en-US" sz="800" dirty="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Pane</a:t>
              </a:r>
              <a:r>
                <a:rPr lang="en-US" sz="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dirty="0"/>
            </a:p>
            <a:p>
              <a:pPr algn="ctr">
                <a:lnSpc>
                  <a:spcPct val="90000"/>
                </a:lnSpc>
                <a:spcBef>
                  <a:spcPts val="280"/>
                </a:spcBef>
                <a:buClr>
                  <a:schemeClr val="dk1"/>
                </a:buClr>
                <a:buSzPts val="800"/>
              </a:pPr>
              <a:r>
                <a:rPr lang="en-US" sz="8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gamePane</a:t>
              </a:r>
              <a:endParaRPr sz="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351274" y="1905225"/>
              <a:ext cx="454208" cy="18634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64" name="Google Shape;664;p38"/>
            <p:cNvSpPr/>
            <p:nvPr/>
          </p:nvSpPr>
          <p:spPr>
            <a:xfrm>
              <a:off x="1882" y="2091567"/>
              <a:ext cx="698782" cy="46585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8275DC"/>
                </a:gs>
                <a:gs pos="100000">
                  <a:srgbClr val="B2A7FF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5" name="Google Shape;665;p38"/>
            <p:cNvSpPr txBox="1"/>
            <p:nvPr/>
          </p:nvSpPr>
          <p:spPr>
            <a:xfrm>
              <a:off x="15526" y="2105211"/>
              <a:ext cx="671494" cy="438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FF"/>
                </a:buClr>
                <a:buSzPts val="800"/>
              </a:pPr>
              <a:r>
                <a:rPr lang="en-US" sz="8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Rectangle</a:t>
              </a: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doodle</a:t>
              </a:r>
              <a:endParaRPr/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805482" y="1905225"/>
              <a:ext cx="454208" cy="18634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67" name="Google Shape;667;p38"/>
            <p:cNvSpPr/>
            <p:nvPr/>
          </p:nvSpPr>
          <p:spPr>
            <a:xfrm>
              <a:off x="910300" y="2091567"/>
              <a:ext cx="698782" cy="46585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8275DC"/>
                </a:gs>
                <a:gs pos="100000">
                  <a:srgbClr val="B2A7FF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8" name="Google Shape;668;p38"/>
            <p:cNvSpPr txBox="1"/>
            <p:nvPr/>
          </p:nvSpPr>
          <p:spPr>
            <a:xfrm>
              <a:off x="923944" y="2105211"/>
              <a:ext cx="671494" cy="438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FF"/>
                </a:buClr>
                <a:buSzPts val="800"/>
              </a:pPr>
              <a:r>
                <a:rPr lang="en-US" sz="8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Rectangle</a:t>
              </a:r>
              <a:r>
                <a:rPr lang="en-US" sz="80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platform</a:t>
              </a:r>
              <a:endParaRPr/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1713900" y="1253029"/>
              <a:ext cx="908417" cy="18634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70" name="Google Shape;670;p38"/>
            <p:cNvSpPr/>
            <p:nvPr/>
          </p:nvSpPr>
          <p:spPr>
            <a:xfrm>
              <a:off x="2272925" y="1439370"/>
              <a:ext cx="698782" cy="46585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46B1C3"/>
                </a:gs>
                <a:gs pos="100000">
                  <a:srgbClr val="9CEDFF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1" name="Google Shape;671;p38"/>
            <p:cNvSpPr txBox="1"/>
            <p:nvPr/>
          </p:nvSpPr>
          <p:spPr>
            <a:xfrm>
              <a:off x="2286569" y="1453014"/>
              <a:ext cx="671494" cy="438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FF"/>
                </a:buClr>
                <a:buSzPts val="800"/>
              </a:pPr>
              <a:r>
                <a:rPr lang="en-US" sz="8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VBox</a:t>
              </a:r>
              <a:endParaRPr sz="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algn="ctr">
                <a:lnSpc>
                  <a:spcPct val="90000"/>
                </a:lnSpc>
                <a:spcBef>
                  <a:spcPts val="280"/>
                </a:spcBef>
                <a:buClr>
                  <a:schemeClr val="dk1"/>
                </a:buClr>
                <a:buSzPts val="800"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controlPane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2168108" y="1905225"/>
              <a:ext cx="454208" cy="18634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73" name="Google Shape;673;p38"/>
            <p:cNvSpPr/>
            <p:nvPr/>
          </p:nvSpPr>
          <p:spPr>
            <a:xfrm>
              <a:off x="1818717" y="2091567"/>
              <a:ext cx="698782" cy="46585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8275DC"/>
                </a:gs>
                <a:gs pos="100000">
                  <a:srgbClr val="B2A7FF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4" name="Google Shape;674;p38"/>
            <p:cNvSpPr txBox="1"/>
            <p:nvPr/>
          </p:nvSpPr>
          <p:spPr>
            <a:xfrm>
              <a:off x="1832361" y="2105211"/>
              <a:ext cx="671494" cy="438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FF"/>
                </a:buClr>
                <a:buSzPts val="800"/>
              </a:pPr>
              <a:r>
                <a:rPr lang="en-US" sz="80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Button</a:t>
              </a:r>
              <a:endParaRPr/>
            </a:p>
            <a:p>
              <a:pPr algn="ctr">
                <a:lnSpc>
                  <a:spcPct val="90000"/>
                </a:lnSpc>
                <a:spcBef>
                  <a:spcPts val="280"/>
                </a:spcBef>
                <a:buClr>
                  <a:schemeClr val="dk1"/>
                </a:buClr>
                <a:buSzPts val="800"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b1</a:t>
              </a: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2622317" y="1905225"/>
              <a:ext cx="454208" cy="18634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76" name="Google Shape;676;p38"/>
            <p:cNvSpPr/>
            <p:nvPr/>
          </p:nvSpPr>
          <p:spPr>
            <a:xfrm>
              <a:off x="2727134" y="2091567"/>
              <a:ext cx="698782" cy="46585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8275DC"/>
                </a:gs>
                <a:gs pos="100000">
                  <a:srgbClr val="B2A7FF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7" name="Google Shape;677;p38"/>
            <p:cNvSpPr txBox="1"/>
            <p:nvPr/>
          </p:nvSpPr>
          <p:spPr>
            <a:xfrm>
              <a:off x="2740778" y="2105211"/>
              <a:ext cx="671494" cy="438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FF"/>
                </a:buClr>
                <a:buSzPts val="800"/>
              </a:pPr>
              <a:r>
                <a:rPr lang="en-US" sz="80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Label</a:t>
              </a:r>
              <a:endParaRPr/>
            </a:p>
            <a:p>
              <a:pPr algn="ctr">
                <a:lnSpc>
                  <a:spcPct val="90000"/>
                </a:lnSpc>
                <a:spcBef>
                  <a:spcPts val="280"/>
                </a:spcBef>
                <a:buClr>
                  <a:schemeClr val="dk1"/>
                </a:buClr>
                <a:buSzPts val="800"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l1</a:t>
              </a:r>
              <a:endParaRPr/>
            </a:p>
          </p:txBody>
        </p:sp>
      </p:grpSp>
      <p:pic>
        <p:nvPicPr>
          <p:cNvPr id="678" name="Google Shape;6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853" y="1716567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5902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9"/>
          <p:cNvSpPr txBox="1">
            <a:spLocks noGrp="1"/>
          </p:cNvSpPr>
          <p:nvPr>
            <p:ph type="title"/>
          </p:nvPr>
        </p:nvSpPr>
        <p:spPr>
          <a:xfrm>
            <a:off x="717544" y="530462"/>
            <a:ext cx="822297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sz="3600" dirty="0">
                <a:solidFill>
                  <a:srgbClr val="295CA8"/>
                </a:solidFill>
                <a:latin typeface="Arial"/>
                <a:cs typeface="Arial"/>
              </a:rPr>
              <a:t>Структура дерева</a:t>
            </a:r>
            <a:endParaRPr sz="3600" dirty="0">
              <a:solidFill>
                <a:srgbClr val="295CA8"/>
              </a:solidFill>
              <a:latin typeface="Arial"/>
              <a:cs typeface="Arial"/>
            </a:endParaRPr>
          </a:p>
        </p:txBody>
      </p:sp>
      <p:sp>
        <p:nvSpPr>
          <p:cNvPr id="684" name="Google Shape;684;p39"/>
          <p:cNvSpPr txBox="1">
            <a:spLocks noGrp="1"/>
          </p:cNvSpPr>
          <p:nvPr>
            <p:ph type="body" idx="1"/>
          </p:nvPr>
        </p:nvSpPr>
        <p:spPr>
          <a:xfrm>
            <a:off x="0" y="1348078"/>
            <a:ext cx="4125952" cy="3801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indent="-355600">
              <a:buClr>
                <a:srgbClr val="000000"/>
              </a:buClr>
              <a:buSzPts val="2000"/>
              <a:buFont typeface="Arial"/>
              <a:buChar char="●"/>
            </a:pPr>
            <a:r>
              <a:rPr lang="ru-RU" sz="2000" dirty="0"/>
              <a:t>Обратите внимание, что древовидная структура имеет значение</a:t>
            </a:r>
            <a:endParaRPr sz="2000" dirty="0">
              <a:solidFill>
                <a:srgbClr val="000000"/>
              </a:solidFill>
            </a:endParaRPr>
          </a:p>
          <a:p>
            <a:pPr lvl="1" indent="-355600">
              <a:spcBef>
                <a:spcPts val="600"/>
              </a:spcBef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ru-RU" sz="2000" dirty="0"/>
              <a:t>Любое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FF0000"/>
                </a:solidFill>
              </a:rPr>
              <a:t>поддерево</a:t>
            </a:r>
            <a:r>
              <a:rPr lang="en-US" sz="2000" dirty="0"/>
              <a:t> </a:t>
            </a:r>
            <a:r>
              <a:rPr lang="ru-RU" sz="2000" dirty="0"/>
              <a:t>дерева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chemeClr val="dk1"/>
                </a:solidFill>
              </a:rPr>
              <a:t>,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T</a:t>
            </a:r>
            <a:r>
              <a:rPr lang="en-US" sz="2000" baseline="-25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ru-RU" sz="2000" dirty="0">
                <a:solidFill>
                  <a:srgbClr val="000000"/>
                </a:solidFill>
              </a:rPr>
              <a:t>также является деревом с определенными значениями</a:t>
            </a:r>
            <a:endParaRPr dirty="0"/>
          </a:p>
          <a:p>
            <a:pPr marL="558800" lvl="1" indent="0">
              <a:spcBef>
                <a:spcPts val="600"/>
              </a:spcBef>
              <a:buClr>
                <a:srgbClr val="000000"/>
              </a:buClr>
              <a:buSzPts val="2000"/>
              <a:buNone/>
            </a:pPr>
            <a:endParaRPr sz="2000" dirty="0">
              <a:solidFill>
                <a:srgbClr val="FF0000"/>
              </a:solidFill>
            </a:endParaRPr>
          </a:p>
          <a:p>
            <a:pPr indent="-355600">
              <a:spcBef>
                <a:spcPts val="600"/>
              </a:spcBef>
              <a:buClr>
                <a:srgbClr val="000000"/>
              </a:buClr>
              <a:buSzPts val="2000"/>
              <a:buFont typeface="Arial"/>
              <a:buChar char="●"/>
            </a:pPr>
            <a:r>
              <a:rPr lang="ru-RU" sz="2000" dirty="0"/>
              <a:t>Может быть полезным изучить только конкретные </a:t>
            </a:r>
            <a:r>
              <a:rPr lang="ru-RU" sz="2000" dirty="0">
                <a:solidFill>
                  <a:srgbClr val="FF0000"/>
                </a:solidFill>
              </a:rPr>
              <a:t>поддеревья</a:t>
            </a:r>
            <a:r>
              <a:rPr lang="en-US" sz="2000" dirty="0"/>
              <a:t> </a:t>
            </a:r>
            <a:r>
              <a:rPr lang="ru-RU" sz="2000" dirty="0"/>
              <a:t>дерева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T</a:t>
            </a:r>
            <a:endParaRPr sz="2000" dirty="0">
              <a:solidFill>
                <a:srgbClr val="000000"/>
              </a:solidFill>
            </a:endParaRPr>
          </a:p>
        </p:txBody>
      </p:sp>
      <p:sp>
        <p:nvSpPr>
          <p:cNvPr id="685" name="Google Shape;685;p39"/>
          <p:cNvSpPr/>
          <p:nvPr/>
        </p:nvSpPr>
        <p:spPr>
          <a:xfrm>
            <a:off x="6748347" y="2200370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6" name="Google Shape;686;p39"/>
          <p:cNvSpPr/>
          <p:nvPr/>
        </p:nvSpPr>
        <p:spPr>
          <a:xfrm>
            <a:off x="7865327" y="2783950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7" name="Google Shape;687;p39"/>
          <p:cNvSpPr/>
          <p:nvPr/>
        </p:nvSpPr>
        <p:spPr>
          <a:xfrm>
            <a:off x="6748347" y="2798869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88" name="Google Shape;688;p39"/>
          <p:cNvCxnSpPr/>
          <p:nvPr/>
        </p:nvCxnSpPr>
        <p:spPr>
          <a:xfrm flipH="1">
            <a:off x="6034668" y="2445697"/>
            <a:ext cx="713678" cy="41631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9"/>
          <p:cNvCxnSpPr/>
          <p:nvPr/>
        </p:nvCxnSpPr>
        <p:spPr>
          <a:xfrm>
            <a:off x="6926766" y="2580967"/>
            <a:ext cx="1" cy="203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0" name="Google Shape;690;p39"/>
          <p:cNvCxnSpPr/>
          <p:nvPr/>
        </p:nvCxnSpPr>
        <p:spPr>
          <a:xfrm>
            <a:off x="7105186" y="2445697"/>
            <a:ext cx="773151" cy="41631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39"/>
          <p:cNvSpPr/>
          <p:nvPr/>
        </p:nvSpPr>
        <p:spPr>
          <a:xfrm>
            <a:off x="7521498" y="3523648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2" name="Google Shape;692;p39"/>
          <p:cNvSpPr/>
          <p:nvPr/>
        </p:nvSpPr>
        <p:spPr>
          <a:xfrm>
            <a:off x="6778082" y="4077492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3" name="Google Shape;693;p39"/>
          <p:cNvSpPr/>
          <p:nvPr/>
        </p:nvSpPr>
        <p:spPr>
          <a:xfrm>
            <a:off x="8649630" y="4161528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4" name="Google Shape;694;p39"/>
          <p:cNvSpPr/>
          <p:nvPr/>
        </p:nvSpPr>
        <p:spPr>
          <a:xfrm>
            <a:off x="7506477" y="4118379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95" name="Google Shape;695;p39"/>
          <p:cNvCxnSpPr/>
          <p:nvPr/>
        </p:nvCxnSpPr>
        <p:spPr>
          <a:xfrm flipH="1">
            <a:off x="7109955" y="3773262"/>
            <a:ext cx="416312" cy="35683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6" name="Google Shape;696;p39"/>
          <p:cNvCxnSpPr/>
          <p:nvPr/>
        </p:nvCxnSpPr>
        <p:spPr>
          <a:xfrm>
            <a:off x="7704688" y="3915180"/>
            <a:ext cx="1" cy="203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7" name="Google Shape;697;p39"/>
          <p:cNvCxnSpPr/>
          <p:nvPr/>
        </p:nvCxnSpPr>
        <p:spPr>
          <a:xfrm>
            <a:off x="7887630" y="3796852"/>
            <a:ext cx="773151" cy="41631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8" name="Google Shape;698;p39"/>
          <p:cNvCxnSpPr/>
          <p:nvPr/>
        </p:nvCxnSpPr>
        <p:spPr>
          <a:xfrm flipH="1">
            <a:off x="7781692" y="3149932"/>
            <a:ext cx="237893" cy="416313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39"/>
          <p:cNvSpPr/>
          <p:nvPr/>
        </p:nvSpPr>
        <p:spPr>
          <a:xfrm>
            <a:off x="7526268" y="4742847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00" name="Google Shape;700;p39"/>
          <p:cNvCxnSpPr/>
          <p:nvPr/>
        </p:nvCxnSpPr>
        <p:spPr>
          <a:xfrm>
            <a:off x="7681933" y="4495043"/>
            <a:ext cx="1" cy="203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1" name="Google Shape;701;p39"/>
          <p:cNvSpPr/>
          <p:nvPr/>
        </p:nvSpPr>
        <p:spPr>
          <a:xfrm>
            <a:off x="5991470" y="3308058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2" name="Google Shape;702;p39"/>
          <p:cNvSpPr/>
          <p:nvPr/>
        </p:nvSpPr>
        <p:spPr>
          <a:xfrm>
            <a:off x="4964152" y="3863810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03" name="Google Shape;703;p39"/>
          <p:cNvCxnSpPr/>
          <p:nvPr/>
        </p:nvCxnSpPr>
        <p:spPr>
          <a:xfrm>
            <a:off x="5137547" y="3685540"/>
            <a:ext cx="1" cy="203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9"/>
          <p:cNvSpPr/>
          <p:nvPr/>
        </p:nvSpPr>
        <p:spPr>
          <a:xfrm>
            <a:off x="4472192" y="4490088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05" name="Google Shape;705;p39"/>
          <p:cNvCxnSpPr/>
          <p:nvPr/>
        </p:nvCxnSpPr>
        <p:spPr>
          <a:xfrm flipH="1">
            <a:off x="4726259" y="4190812"/>
            <a:ext cx="356839" cy="29736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39"/>
          <p:cNvSpPr/>
          <p:nvPr/>
        </p:nvSpPr>
        <p:spPr>
          <a:xfrm>
            <a:off x="4960786" y="3307874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07" name="Google Shape;707;p39"/>
          <p:cNvCxnSpPr/>
          <p:nvPr/>
        </p:nvCxnSpPr>
        <p:spPr>
          <a:xfrm flipH="1">
            <a:off x="5244841" y="3070565"/>
            <a:ext cx="475785" cy="29736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8" name="Google Shape;708;p39"/>
          <p:cNvSpPr/>
          <p:nvPr/>
        </p:nvSpPr>
        <p:spPr>
          <a:xfrm>
            <a:off x="5706008" y="4490088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09" name="Google Shape;709;p39"/>
          <p:cNvCxnSpPr/>
          <p:nvPr/>
        </p:nvCxnSpPr>
        <p:spPr>
          <a:xfrm>
            <a:off x="5304364" y="4161527"/>
            <a:ext cx="475785" cy="35683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9"/>
          <p:cNvSpPr txBox="1"/>
          <p:nvPr/>
        </p:nvSpPr>
        <p:spPr>
          <a:xfrm>
            <a:off x="7281747" y="2047970"/>
            <a:ext cx="13678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root</a:t>
            </a:r>
            <a:endParaRPr/>
          </a:p>
        </p:txBody>
      </p:sp>
      <p:cxnSp>
        <p:nvCxnSpPr>
          <p:cNvPr id="711" name="Google Shape;711;p39"/>
          <p:cNvCxnSpPr/>
          <p:nvPr/>
        </p:nvCxnSpPr>
        <p:spPr>
          <a:xfrm>
            <a:off x="5991469" y="3100302"/>
            <a:ext cx="118946" cy="23789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9"/>
          <p:cNvSpPr/>
          <p:nvPr/>
        </p:nvSpPr>
        <p:spPr>
          <a:xfrm>
            <a:off x="5677830" y="2791183"/>
            <a:ext cx="356839" cy="356839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13" name="Google Shape;713;p39"/>
          <p:cNvGrpSpPr/>
          <p:nvPr/>
        </p:nvGrpSpPr>
        <p:grpSpPr>
          <a:xfrm>
            <a:off x="4369419" y="2683588"/>
            <a:ext cx="2022088" cy="2312020"/>
            <a:chOff x="288" y="2022"/>
            <a:chExt cx="1632" cy="1866"/>
          </a:xfrm>
        </p:grpSpPr>
        <p:grpSp>
          <p:nvGrpSpPr>
            <p:cNvPr id="714" name="Google Shape;714;p39"/>
            <p:cNvGrpSpPr/>
            <p:nvPr/>
          </p:nvGrpSpPr>
          <p:grpSpPr>
            <a:xfrm>
              <a:off x="288" y="2064"/>
              <a:ext cx="1632" cy="1824"/>
              <a:chOff x="288" y="2064"/>
              <a:chExt cx="1632" cy="1824"/>
            </a:xfrm>
          </p:grpSpPr>
          <p:cxnSp>
            <p:nvCxnSpPr>
              <p:cNvPr id="715" name="Google Shape;715;p39"/>
              <p:cNvCxnSpPr/>
              <p:nvPr/>
            </p:nvCxnSpPr>
            <p:spPr>
              <a:xfrm>
                <a:off x="1392" y="2064"/>
                <a:ext cx="528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6" name="Google Shape;716;p39"/>
              <p:cNvCxnSpPr/>
              <p:nvPr/>
            </p:nvCxnSpPr>
            <p:spPr>
              <a:xfrm>
                <a:off x="1920" y="2064"/>
                <a:ext cx="0" cy="912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7" name="Google Shape;717;p39"/>
              <p:cNvCxnSpPr/>
              <p:nvPr/>
            </p:nvCxnSpPr>
            <p:spPr>
              <a:xfrm flipH="1">
                <a:off x="720" y="2064"/>
                <a:ext cx="672" cy="432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8" name="Google Shape;718;p39"/>
              <p:cNvCxnSpPr/>
              <p:nvPr/>
            </p:nvCxnSpPr>
            <p:spPr>
              <a:xfrm>
                <a:off x="720" y="2496"/>
                <a:ext cx="0" cy="672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9" name="Google Shape;719;p39"/>
              <p:cNvCxnSpPr/>
              <p:nvPr/>
            </p:nvCxnSpPr>
            <p:spPr>
              <a:xfrm flipH="1">
                <a:off x="288" y="3168"/>
                <a:ext cx="432" cy="336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0" name="Google Shape;720;p39"/>
              <p:cNvCxnSpPr/>
              <p:nvPr/>
            </p:nvCxnSpPr>
            <p:spPr>
              <a:xfrm>
                <a:off x="288" y="3504"/>
                <a:ext cx="0" cy="384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1" name="Google Shape;721;p39"/>
              <p:cNvCxnSpPr/>
              <p:nvPr/>
            </p:nvCxnSpPr>
            <p:spPr>
              <a:xfrm>
                <a:off x="288" y="3888"/>
                <a:ext cx="1632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2" name="Google Shape;722;p39"/>
              <p:cNvCxnSpPr/>
              <p:nvPr/>
            </p:nvCxnSpPr>
            <p:spPr>
              <a:xfrm rot="10800000">
                <a:off x="1920" y="3456"/>
                <a:ext cx="0" cy="432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3" name="Google Shape;723;p39"/>
              <p:cNvCxnSpPr/>
              <p:nvPr/>
            </p:nvCxnSpPr>
            <p:spPr>
              <a:xfrm rot="10800000">
                <a:off x="1440" y="3120"/>
                <a:ext cx="480" cy="336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4" name="Google Shape;724;p39"/>
              <p:cNvCxnSpPr/>
              <p:nvPr/>
            </p:nvCxnSpPr>
            <p:spPr>
              <a:xfrm rot="10800000">
                <a:off x="1440" y="2976"/>
                <a:ext cx="0" cy="144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5" name="Google Shape;725;p39"/>
              <p:cNvCxnSpPr/>
              <p:nvPr/>
            </p:nvCxnSpPr>
            <p:spPr>
              <a:xfrm>
                <a:off x="1440" y="2976"/>
                <a:ext cx="48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26" name="Google Shape;726;p39"/>
            <p:cNvSpPr txBox="1"/>
            <p:nvPr/>
          </p:nvSpPr>
          <p:spPr>
            <a:xfrm>
              <a:off x="624" y="2022"/>
              <a:ext cx="432" cy="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r>
                <a:rPr lang="en-US" sz="2400" baseline="-25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27" name="Google Shape;727;p39"/>
          <p:cNvGrpSpPr/>
          <p:nvPr/>
        </p:nvGrpSpPr>
        <p:grpSpPr>
          <a:xfrm>
            <a:off x="6450981" y="2653853"/>
            <a:ext cx="832624" cy="1056887"/>
            <a:chOff x="2064" y="2064"/>
            <a:chExt cx="672" cy="853"/>
          </a:xfrm>
        </p:grpSpPr>
        <p:sp>
          <p:nvSpPr>
            <p:cNvPr id="728" name="Google Shape;728;p39"/>
            <p:cNvSpPr/>
            <p:nvPr/>
          </p:nvSpPr>
          <p:spPr>
            <a:xfrm>
              <a:off x="2112" y="2064"/>
              <a:ext cx="624" cy="480"/>
            </a:xfrm>
            <a:prstGeom prst="rect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  <a:buSzPts val="2800"/>
              </a:pPr>
              <a:endParaRPr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9" name="Google Shape;729;p39"/>
            <p:cNvSpPr txBox="1"/>
            <p:nvPr/>
          </p:nvSpPr>
          <p:spPr>
            <a:xfrm>
              <a:off x="2064" y="2544"/>
              <a:ext cx="432" cy="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r>
                <a:rPr lang="en-US" sz="2400" baseline="-25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30" name="Google Shape;730;p39"/>
          <p:cNvGrpSpPr/>
          <p:nvPr/>
        </p:nvGrpSpPr>
        <p:grpSpPr>
          <a:xfrm>
            <a:off x="6629400" y="2679873"/>
            <a:ext cx="2438400" cy="2497873"/>
            <a:chOff x="2112" y="2064"/>
            <a:chExt cx="1968" cy="2016"/>
          </a:xfrm>
        </p:grpSpPr>
        <p:cxnSp>
          <p:nvCxnSpPr>
            <p:cNvPr id="731" name="Google Shape;731;p39"/>
            <p:cNvCxnSpPr/>
            <p:nvPr/>
          </p:nvCxnSpPr>
          <p:spPr>
            <a:xfrm>
              <a:off x="3024" y="2064"/>
              <a:ext cx="480" cy="0"/>
            </a:xfrm>
            <a:prstGeom prst="straightConnector1">
              <a:avLst/>
            </a:prstGeom>
            <a:noFill/>
            <a:ln w="38100" cap="flat" cmpd="sng">
              <a:solidFill>
                <a:srgbClr val="FF66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2" name="Google Shape;732;p39"/>
            <p:cNvCxnSpPr/>
            <p:nvPr/>
          </p:nvCxnSpPr>
          <p:spPr>
            <a:xfrm>
              <a:off x="3504" y="2064"/>
              <a:ext cx="0" cy="864"/>
            </a:xfrm>
            <a:prstGeom prst="straightConnector1">
              <a:avLst/>
            </a:prstGeom>
            <a:noFill/>
            <a:ln w="38100" cap="flat" cmpd="sng">
              <a:solidFill>
                <a:srgbClr val="FF66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3" name="Google Shape;733;p39"/>
            <p:cNvCxnSpPr/>
            <p:nvPr/>
          </p:nvCxnSpPr>
          <p:spPr>
            <a:xfrm>
              <a:off x="3504" y="2928"/>
              <a:ext cx="576" cy="288"/>
            </a:xfrm>
            <a:prstGeom prst="straightConnector1">
              <a:avLst/>
            </a:prstGeom>
            <a:noFill/>
            <a:ln w="38100" cap="flat" cmpd="sng">
              <a:solidFill>
                <a:srgbClr val="FF66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4" name="Google Shape;734;p39"/>
            <p:cNvCxnSpPr/>
            <p:nvPr/>
          </p:nvCxnSpPr>
          <p:spPr>
            <a:xfrm>
              <a:off x="4080" y="3216"/>
              <a:ext cx="0" cy="384"/>
            </a:xfrm>
            <a:prstGeom prst="straightConnector1">
              <a:avLst/>
            </a:prstGeom>
            <a:noFill/>
            <a:ln w="38100" cap="flat" cmpd="sng">
              <a:solidFill>
                <a:srgbClr val="FF66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5" name="Google Shape;735;p39"/>
            <p:cNvCxnSpPr/>
            <p:nvPr/>
          </p:nvCxnSpPr>
          <p:spPr>
            <a:xfrm rot="10800000">
              <a:off x="3216" y="3600"/>
              <a:ext cx="864" cy="0"/>
            </a:xfrm>
            <a:prstGeom prst="straightConnector1">
              <a:avLst/>
            </a:prstGeom>
            <a:noFill/>
            <a:ln w="38100" cap="flat" cmpd="sng">
              <a:solidFill>
                <a:srgbClr val="FF66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6" name="Google Shape;736;p39"/>
            <p:cNvCxnSpPr/>
            <p:nvPr/>
          </p:nvCxnSpPr>
          <p:spPr>
            <a:xfrm>
              <a:off x="3216" y="3600"/>
              <a:ext cx="0" cy="480"/>
            </a:xfrm>
            <a:prstGeom prst="straightConnector1">
              <a:avLst/>
            </a:prstGeom>
            <a:noFill/>
            <a:ln w="38100" cap="flat" cmpd="sng">
              <a:solidFill>
                <a:srgbClr val="FF66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7" name="Google Shape;737;p39"/>
            <p:cNvCxnSpPr/>
            <p:nvPr/>
          </p:nvCxnSpPr>
          <p:spPr>
            <a:xfrm rot="10800000">
              <a:off x="2640" y="4080"/>
              <a:ext cx="576" cy="0"/>
            </a:xfrm>
            <a:prstGeom prst="straightConnector1">
              <a:avLst/>
            </a:prstGeom>
            <a:noFill/>
            <a:ln w="38100" cap="flat" cmpd="sng">
              <a:solidFill>
                <a:srgbClr val="FF66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8" name="Google Shape;738;p39"/>
            <p:cNvCxnSpPr/>
            <p:nvPr/>
          </p:nvCxnSpPr>
          <p:spPr>
            <a:xfrm rot="10800000">
              <a:off x="2640" y="3552"/>
              <a:ext cx="0" cy="528"/>
            </a:xfrm>
            <a:prstGeom prst="straightConnector1">
              <a:avLst/>
            </a:prstGeom>
            <a:noFill/>
            <a:ln w="38100" cap="flat" cmpd="sng">
              <a:solidFill>
                <a:srgbClr val="FF66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9" name="Google Shape;739;p39"/>
            <p:cNvCxnSpPr/>
            <p:nvPr/>
          </p:nvCxnSpPr>
          <p:spPr>
            <a:xfrm rot="10800000">
              <a:off x="2112" y="3552"/>
              <a:ext cx="528" cy="0"/>
            </a:xfrm>
            <a:prstGeom prst="straightConnector1">
              <a:avLst/>
            </a:prstGeom>
            <a:noFill/>
            <a:ln w="38100" cap="flat" cmpd="sng">
              <a:solidFill>
                <a:srgbClr val="FF66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0" name="Google Shape;740;p39"/>
            <p:cNvCxnSpPr/>
            <p:nvPr/>
          </p:nvCxnSpPr>
          <p:spPr>
            <a:xfrm rot="10800000">
              <a:off x="2112" y="3120"/>
              <a:ext cx="0" cy="432"/>
            </a:xfrm>
            <a:prstGeom prst="straightConnector1">
              <a:avLst/>
            </a:prstGeom>
            <a:noFill/>
            <a:ln w="38100" cap="flat" cmpd="sng">
              <a:solidFill>
                <a:srgbClr val="FF66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1" name="Google Shape;741;p39"/>
            <p:cNvCxnSpPr/>
            <p:nvPr/>
          </p:nvCxnSpPr>
          <p:spPr>
            <a:xfrm rot="10800000" flipH="1">
              <a:off x="2112" y="2448"/>
              <a:ext cx="912" cy="672"/>
            </a:xfrm>
            <a:prstGeom prst="straightConnector1">
              <a:avLst/>
            </a:prstGeom>
            <a:noFill/>
            <a:ln w="38100" cap="flat" cmpd="sng">
              <a:solidFill>
                <a:srgbClr val="FF66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2" name="Google Shape;742;p39"/>
            <p:cNvCxnSpPr/>
            <p:nvPr/>
          </p:nvCxnSpPr>
          <p:spPr>
            <a:xfrm rot="10800000">
              <a:off x="3024" y="2064"/>
              <a:ext cx="0" cy="384"/>
            </a:xfrm>
            <a:prstGeom prst="straightConnector1">
              <a:avLst/>
            </a:prstGeom>
            <a:noFill/>
            <a:ln w="38100" cap="flat" cmpd="sng">
              <a:solidFill>
                <a:srgbClr val="FF66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3" name="Google Shape;743;p39"/>
            <p:cNvSpPr txBox="1"/>
            <p:nvPr/>
          </p:nvSpPr>
          <p:spPr>
            <a:xfrm>
              <a:off x="3624" y="2283"/>
              <a:ext cx="432" cy="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r>
                <a:rPr lang="en-US" sz="2400" baseline="-25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7304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0"/>
          <p:cNvSpPr txBox="1">
            <a:spLocks noGrp="1"/>
          </p:cNvSpPr>
          <p:nvPr>
            <p:ph type="title"/>
          </p:nvPr>
        </p:nvSpPr>
        <p:spPr>
          <a:xfrm>
            <a:off x="774233" y="571682"/>
            <a:ext cx="8229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sz="3600" dirty="0">
                <a:solidFill>
                  <a:srgbClr val="295CA8"/>
                </a:solidFill>
                <a:latin typeface="Arial"/>
                <a:cs typeface="Arial"/>
                <a:sym typeface="Arial"/>
              </a:rPr>
              <a:t>Терминология деревьев</a:t>
            </a:r>
            <a:endParaRPr sz="3600" dirty="0">
              <a:solidFill>
                <a:srgbClr val="295CA8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49" name="Google Shape;749;p40"/>
          <p:cNvSpPr txBox="1">
            <a:spLocks noGrp="1"/>
          </p:cNvSpPr>
          <p:nvPr>
            <p:ph type="body" idx="1"/>
          </p:nvPr>
        </p:nvSpPr>
        <p:spPr>
          <a:xfrm>
            <a:off x="304800" y="1767991"/>
            <a:ext cx="8458200" cy="3924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indent="-355600"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 dirty="0">
                <a:solidFill>
                  <a:srgbClr val="000000"/>
                </a:solidFill>
              </a:rPr>
              <a:t>A </a:t>
            </a:r>
            <a:r>
              <a:rPr lang="ru-RU" sz="2000" dirty="0">
                <a:solidFill>
                  <a:srgbClr val="000000"/>
                </a:solidFill>
              </a:rPr>
              <a:t>это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FF0000"/>
                </a:solidFill>
              </a:rPr>
              <a:t>корневой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 узел</a:t>
            </a:r>
            <a:endParaRPr dirty="0"/>
          </a:p>
          <a:p>
            <a:pPr indent="-355600">
              <a:spcBef>
                <a:spcPts val="600"/>
              </a:spcBef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 dirty="0">
                <a:solidFill>
                  <a:srgbClr val="000000"/>
                </a:solidFill>
              </a:rPr>
              <a:t>B </a:t>
            </a:r>
            <a:r>
              <a:rPr lang="ru-RU" sz="2000" dirty="0">
                <a:solidFill>
                  <a:srgbClr val="000000"/>
                </a:solidFill>
              </a:rPr>
              <a:t>это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ru-RU" sz="2000" dirty="0" err="1">
                <a:solidFill>
                  <a:srgbClr val="FF0000"/>
                </a:solidFill>
              </a:rPr>
              <a:t>родител</a:t>
            </a:r>
            <a:r>
              <a:rPr lang="ru-RU" sz="2000" dirty="0">
                <a:solidFill>
                  <a:srgbClr val="FF0000"/>
                </a:solidFill>
              </a:rPr>
              <a:t>. узел 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для</a:t>
            </a:r>
            <a:r>
              <a:rPr lang="en-US" sz="2000" dirty="0">
                <a:solidFill>
                  <a:srgbClr val="000000"/>
                </a:solidFill>
              </a:rPr>
              <a:t> D </a:t>
            </a:r>
            <a:r>
              <a:rPr lang="ru-RU" sz="2000" dirty="0">
                <a:solidFill>
                  <a:srgbClr val="000000"/>
                </a:solidFill>
              </a:rPr>
              <a:t>и</a:t>
            </a:r>
            <a:r>
              <a:rPr lang="en-US" sz="2000" dirty="0">
                <a:solidFill>
                  <a:srgbClr val="000000"/>
                </a:solidFill>
              </a:rPr>
              <a:t> E</a:t>
            </a:r>
            <a:endParaRPr dirty="0"/>
          </a:p>
          <a:p>
            <a:pPr indent="-355600">
              <a:spcBef>
                <a:spcPts val="600"/>
              </a:spcBef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 dirty="0">
                <a:solidFill>
                  <a:srgbClr val="000000"/>
                </a:solidFill>
              </a:rPr>
              <a:t>D </a:t>
            </a:r>
            <a:r>
              <a:rPr lang="ru-RU" sz="2000" dirty="0">
                <a:solidFill>
                  <a:srgbClr val="000000"/>
                </a:solidFill>
              </a:rPr>
              <a:t>и</a:t>
            </a:r>
            <a:r>
              <a:rPr lang="en-US" sz="2000" dirty="0">
                <a:solidFill>
                  <a:srgbClr val="000000"/>
                </a:solidFill>
              </a:rPr>
              <a:t> E </a:t>
            </a:r>
            <a:r>
              <a:rPr lang="ru-RU" sz="2000" dirty="0">
                <a:solidFill>
                  <a:srgbClr val="000000"/>
                </a:solidFill>
              </a:rPr>
              <a:t>это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FF0000"/>
                </a:solidFill>
              </a:rPr>
              <a:t>дочерние узлы</a:t>
            </a:r>
            <a:r>
              <a:rPr lang="en-US" sz="2000" dirty="0">
                <a:solidFill>
                  <a:srgbClr val="000000"/>
                </a:solidFill>
              </a:rPr>
              <a:t> B</a:t>
            </a:r>
            <a:endParaRPr dirty="0"/>
          </a:p>
          <a:p>
            <a:pPr indent="-355600">
              <a:spcBef>
                <a:spcPts val="600"/>
              </a:spcBef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 dirty="0">
                <a:solidFill>
                  <a:srgbClr val="000000"/>
                </a:solidFill>
              </a:rPr>
              <a:t>(C         F) </a:t>
            </a:r>
            <a:r>
              <a:rPr lang="ru-RU" sz="2000" dirty="0">
                <a:solidFill>
                  <a:srgbClr val="000000"/>
                </a:solidFill>
              </a:rPr>
              <a:t>это </a:t>
            </a:r>
            <a:r>
              <a:rPr lang="ru-RU" sz="2000" dirty="0">
                <a:solidFill>
                  <a:srgbClr val="FF0000"/>
                </a:solidFill>
              </a:rPr>
              <a:t>ребро</a:t>
            </a:r>
            <a:endParaRPr sz="2000" dirty="0">
              <a:solidFill>
                <a:srgbClr val="FF0000"/>
              </a:solidFill>
            </a:endParaRPr>
          </a:p>
          <a:p>
            <a:pPr indent="-355600">
              <a:spcBef>
                <a:spcPts val="600"/>
              </a:spcBef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 dirty="0">
                <a:solidFill>
                  <a:srgbClr val="000000"/>
                </a:solidFill>
              </a:rPr>
              <a:t>D, E, F, G, </a:t>
            </a:r>
            <a:r>
              <a:rPr lang="ru-RU" sz="2000" dirty="0">
                <a:solidFill>
                  <a:srgbClr val="000000"/>
                </a:solidFill>
              </a:rPr>
              <a:t>и</a:t>
            </a:r>
            <a:r>
              <a:rPr lang="en-US" sz="2000" dirty="0">
                <a:solidFill>
                  <a:srgbClr val="000000"/>
                </a:solidFill>
              </a:rPr>
              <a:t> I </a:t>
            </a:r>
            <a:r>
              <a:rPr lang="ru-RU" sz="2000" dirty="0">
                <a:solidFill>
                  <a:srgbClr val="000000"/>
                </a:solidFill>
              </a:rPr>
              <a:t>это</a:t>
            </a:r>
            <a:r>
              <a:rPr lang="ru-RU" sz="2000" dirty="0">
                <a:solidFill>
                  <a:srgbClr val="FF0000"/>
                </a:solidFill>
              </a:rPr>
              <a:t> внешние</a:t>
            </a:r>
            <a:r>
              <a:rPr lang="ru-RU" sz="2000" dirty="0">
                <a:solidFill>
                  <a:srgbClr val="000000"/>
                </a:solidFill>
              </a:rPr>
              <a:t> узлы или</a:t>
            </a:r>
            <a:r>
              <a:rPr lang="ru-RU" sz="2000" dirty="0">
                <a:solidFill>
                  <a:srgbClr val="FF0000"/>
                </a:solidFill>
              </a:rPr>
              <a:t> листья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endParaRPr dirty="0"/>
          </a:p>
          <a:p>
            <a:pPr marL="684213" lvl="1" indent="-355600">
              <a:spcBef>
                <a:spcPts val="600"/>
              </a:spcBef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ru-RU" sz="1800" dirty="0">
                <a:solidFill>
                  <a:srgbClr val="000000"/>
                </a:solidFill>
              </a:rPr>
              <a:t>т.е.</a:t>
            </a:r>
            <a:r>
              <a:rPr lang="en-US" sz="1800" dirty="0">
                <a:solidFill>
                  <a:srgbClr val="000000"/>
                </a:solidFill>
              </a:rPr>
              <a:t>, </a:t>
            </a:r>
            <a:r>
              <a:rPr lang="ru-RU" sz="1800" dirty="0">
                <a:solidFill>
                  <a:srgbClr val="000000"/>
                </a:solidFill>
              </a:rPr>
              <a:t>узлы у которых нет дочерних</a:t>
            </a:r>
            <a:r>
              <a:rPr lang="en-US" sz="1800" dirty="0">
                <a:solidFill>
                  <a:srgbClr val="000000"/>
                </a:solidFill>
              </a:rPr>
              <a:t>)</a:t>
            </a:r>
            <a:endParaRPr dirty="0"/>
          </a:p>
          <a:p>
            <a:pPr indent="-355600">
              <a:spcBef>
                <a:spcPts val="600"/>
              </a:spcBef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 dirty="0">
                <a:solidFill>
                  <a:srgbClr val="000000"/>
                </a:solidFill>
              </a:rPr>
              <a:t>A, B, C, </a:t>
            </a:r>
            <a:r>
              <a:rPr lang="ru-RU" sz="2000" dirty="0">
                <a:solidFill>
                  <a:srgbClr val="000000"/>
                </a:solidFill>
              </a:rPr>
              <a:t>и </a:t>
            </a:r>
            <a:r>
              <a:rPr lang="en-US" sz="2000" dirty="0">
                <a:solidFill>
                  <a:srgbClr val="000000"/>
                </a:solidFill>
              </a:rPr>
              <a:t>H </a:t>
            </a:r>
            <a:r>
              <a:rPr lang="ru-RU" sz="2000" dirty="0">
                <a:solidFill>
                  <a:srgbClr val="000000"/>
                </a:solidFill>
              </a:rPr>
              <a:t>это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ru-RU" sz="2000" dirty="0">
                <a:solidFill>
                  <a:srgbClr val="FF0000"/>
                </a:solidFill>
              </a:rPr>
              <a:t> внутренние</a:t>
            </a:r>
            <a:r>
              <a:rPr lang="ru-RU" sz="2000" dirty="0">
                <a:solidFill>
                  <a:srgbClr val="000000"/>
                </a:solidFill>
              </a:rPr>
              <a:t> узлы</a:t>
            </a:r>
            <a:endParaRPr dirty="0"/>
          </a:p>
          <a:p>
            <a:pPr indent="-355600">
              <a:spcBef>
                <a:spcPts val="600"/>
              </a:spcBef>
              <a:buClr>
                <a:srgbClr val="000000"/>
              </a:buClr>
              <a:buSzPts val="2000"/>
              <a:buFont typeface="Arial"/>
              <a:buChar char="●"/>
            </a:pPr>
            <a:r>
              <a:rPr lang="ru-RU" sz="2000" dirty="0">
                <a:solidFill>
                  <a:srgbClr val="FF0000"/>
                </a:solidFill>
              </a:rPr>
              <a:t>глубина 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(</a:t>
            </a:r>
            <a:r>
              <a:rPr lang="ru-RU" sz="2000" dirty="0">
                <a:solidFill>
                  <a:srgbClr val="000000"/>
                </a:solidFill>
              </a:rPr>
              <a:t>уровень</a:t>
            </a:r>
            <a:r>
              <a:rPr lang="en-US" sz="2000" dirty="0">
                <a:solidFill>
                  <a:srgbClr val="000000"/>
                </a:solidFill>
              </a:rPr>
              <a:t>)  E </a:t>
            </a:r>
            <a:r>
              <a:rPr lang="ru-RU" sz="2000" dirty="0">
                <a:solidFill>
                  <a:srgbClr val="000000"/>
                </a:solidFill>
              </a:rPr>
              <a:t>это</a:t>
            </a:r>
            <a:r>
              <a:rPr lang="en-US" sz="2000" dirty="0">
                <a:solidFill>
                  <a:srgbClr val="000000"/>
                </a:solidFill>
              </a:rPr>
              <a:t> 2 (</a:t>
            </a:r>
            <a:r>
              <a:rPr lang="ru-RU" sz="2000" dirty="0"/>
              <a:t>количество ребер до корня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  <a:endParaRPr dirty="0"/>
          </a:p>
          <a:p>
            <a:pPr indent="-355600">
              <a:spcBef>
                <a:spcPts val="600"/>
              </a:spcBef>
              <a:buClr>
                <a:srgbClr val="000000"/>
              </a:buClr>
              <a:buSzPts val="2000"/>
              <a:buFont typeface="Arial"/>
              <a:buChar char="●"/>
            </a:pPr>
            <a:r>
              <a:rPr lang="ru-RU" sz="2000" dirty="0">
                <a:solidFill>
                  <a:srgbClr val="FF0000"/>
                </a:solidFill>
              </a:rPr>
              <a:t>высота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дерева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это</a:t>
            </a:r>
            <a:r>
              <a:rPr lang="en-US" sz="2000" dirty="0">
                <a:solidFill>
                  <a:srgbClr val="000000"/>
                </a:solidFill>
              </a:rPr>
              <a:t> 3 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ru-RU" sz="2000" dirty="0"/>
              <a:t>максимальное количество ребер на пути от корня)</a:t>
            </a:r>
            <a:endParaRPr dirty="0"/>
          </a:p>
          <a:p>
            <a:pPr indent="-355600">
              <a:spcBef>
                <a:spcPts val="600"/>
              </a:spcBef>
              <a:buClr>
                <a:srgbClr val="000000"/>
              </a:buClr>
              <a:buSzPts val="2000"/>
              <a:buFont typeface="Arial"/>
              <a:buChar char="●"/>
            </a:pPr>
            <a:r>
              <a:rPr lang="ru-RU" sz="2000" dirty="0">
                <a:solidFill>
                  <a:srgbClr val="FF0000"/>
                </a:solidFill>
              </a:rPr>
              <a:t>степень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узла</a:t>
            </a:r>
            <a:r>
              <a:rPr lang="en-US" sz="2000" dirty="0">
                <a:solidFill>
                  <a:srgbClr val="000000"/>
                </a:solidFill>
              </a:rPr>
              <a:t> B </a:t>
            </a:r>
            <a:r>
              <a:rPr lang="ru-RU" sz="2000" dirty="0">
                <a:solidFill>
                  <a:srgbClr val="000000"/>
                </a:solidFill>
              </a:rPr>
              <a:t>это</a:t>
            </a:r>
            <a:r>
              <a:rPr lang="en-US" sz="2000" dirty="0">
                <a:solidFill>
                  <a:srgbClr val="000000"/>
                </a:solidFill>
              </a:rPr>
              <a:t> 2 (</a:t>
            </a:r>
            <a:r>
              <a:rPr lang="ru-RU" sz="2000" dirty="0">
                <a:solidFill>
                  <a:srgbClr val="000000"/>
                </a:solidFill>
              </a:rPr>
              <a:t>число дочерних узлов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  <a:endParaRPr dirty="0"/>
          </a:p>
        </p:txBody>
      </p:sp>
      <p:sp>
        <p:nvSpPr>
          <p:cNvPr id="750" name="Google Shape;750;p40"/>
          <p:cNvSpPr/>
          <p:nvPr/>
        </p:nvSpPr>
        <p:spPr>
          <a:xfrm>
            <a:off x="5638800" y="1243320"/>
            <a:ext cx="457200" cy="457200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endParaRPr/>
          </a:p>
        </p:txBody>
      </p:sp>
      <p:cxnSp>
        <p:nvCxnSpPr>
          <p:cNvPr id="751" name="Google Shape;751;p40"/>
          <p:cNvCxnSpPr/>
          <p:nvPr/>
        </p:nvCxnSpPr>
        <p:spPr>
          <a:xfrm flipH="1">
            <a:off x="4737885" y="1579938"/>
            <a:ext cx="914400" cy="533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2" name="Google Shape;752;p40"/>
          <p:cNvCxnSpPr/>
          <p:nvPr/>
        </p:nvCxnSpPr>
        <p:spPr>
          <a:xfrm>
            <a:off x="6095040" y="1571273"/>
            <a:ext cx="990600" cy="533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3" name="Google Shape;753;p40"/>
          <p:cNvCxnSpPr/>
          <p:nvPr/>
        </p:nvCxnSpPr>
        <p:spPr>
          <a:xfrm flipH="1">
            <a:off x="3963600" y="2335124"/>
            <a:ext cx="457200" cy="457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0"/>
          <p:cNvSpPr/>
          <p:nvPr/>
        </p:nvSpPr>
        <p:spPr>
          <a:xfrm>
            <a:off x="4343313" y="2066746"/>
            <a:ext cx="457200" cy="457200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endParaRPr/>
          </a:p>
        </p:txBody>
      </p:sp>
      <p:cxnSp>
        <p:nvCxnSpPr>
          <p:cNvPr id="755" name="Google Shape;755;p40"/>
          <p:cNvCxnSpPr/>
          <p:nvPr/>
        </p:nvCxnSpPr>
        <p:spPr>
          <a:xfrm>
            <a:off x="4774733" y="2403384"/>
            <a:ext cx="228600" cy="381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40"/>
          <p:cNvSpPr/>
          <p:nvPr/>
        </p:nvSpPr>
        <p:spPr>
          <a:xfrm>
            <a:off x="7924800" y="2776536"/>
            <a:ext cx="457200" cy="457200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cxnSp>
        <p:nvCxnSpPr>
          <p:cNvPr id="757" name="Google Shape;757;p40"/>
          <p:cNvCxnSpPr/>
          <p:nvPr/>
        </p:nvCxnSpPr>
        <p:spPr>
          <a:xfrm>
            <a:off x="7161402" y="2545004"/>
            <a:ext cx="0" cy="22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40"/>
          <p:cNvCxnSpPr/>
          <p:nvPr/>
        </p:nvCxnSpPr>
        <p:spPr>
          <a:xfrm flipH="1">
            <a:off x="6255567" y="2409312"/>
            <a:ext cx="685800" cy="381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9" name="Google Shape;759;p40"/>
          <p:cNvCxnSpPr/>
          <p:nvPr/>
        </p:nvCxnSpPr>
        <p:spPr>
          <a:xfrm>
            <a:off x="8153400" y="3251612"/>
            <a:ext cx="0" cy="609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/>
          <p:nvPr/>
        </p:nvSpPr>
        <p:spPr>
          <a:xfrm>
            <a:off x="6925112" y="2072154"/>
            <a:ext cx="457200" cy="457200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7374272" y="2405102"/>
            <a:ext cx="762000" cy="381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/>
          <p:nvPr/>
        </p:nvSpPr>
        <p:spPr>
          <a:xfrm>
            <a:off x="3678400" y="2770979"/>
            <a:ext cx="457200" cy="457200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6934200" y="2788380"/>
            <a:ext cx="457200" cy="457200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7924800" y="3861082"/>
            <a:ext cx="457200" cy="457200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4812923" y="2784384"/>
            <a:ext cx="457200" cy="457200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5947447" y="2785914"/>
            <a:ext cx="457200" cy="457200"/>
          </a:xfrm>
          <a:prstGeom prst="ellipse">
            <a:avLst/>
          </a:prstGeom>
          <a:solidFill>
            <a:srgbClr val="CCEC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/>
          </a:p>
        </p:txBody>
      </p:sp>
      <p:cxnSp>
        <p:nvCxnSpPr>
          <p:cNvPr id="767" name="Google Shape;767;p40"/>
          <p:cNvCxnSpPr/>
          <p:nvPr/>
        </p:nvCxnSpPr>
        <p:spPr>
          <a:xfrm flipH="1">
            <a:off x="1041023" y="3219513"/>
            <a:ext cx="457200" cy="1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078067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1"/>
          <p:cNvSpPr txBox="1">
            <a:spLocks noGrp="1"/>
          </p:cNvSpPr>
          <p:nvPr>
            <p:ph type="title"/>
          </p:nvPr>
        </p:nvSpPr>
        <p:spPr>
          <a:xfrm>
            <a:off x="1828800" y="241420"/>
            <a:ext cx="73152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b="0" dirty="0">
                <a:solidFill>
                  <a:srgbClr val="295CA8"/>
                </a:solidFill>
              </a:rPr>
              <a:t>Бинарные деревья</a:t>
            </a:r>
            <a:endParaRPr b="0" dirty="0">
              <a:solidFill>
                <a:srgbClr val="295CA8"/>
              </a:solidFill>
            </a:endParaRPr>
          </a:p>
        </p:txBody>
      </p:sp>
      <p:sp>
        <p:nvSpPr>
          <p:cNvPr id="773" name="Google Shape;773;p41"/>
          <p:cNvSpPr txBox="1">
            <a:spLocks noGrp="1"/>
          </p:cNvSpPr>
          <p:nvPr>
            <p:ph type="body" idx="1"/>
          </p:nvPr>
        </p:nvSpPr>
        <p:spPr>
          <a:xfrm>
            <a:off x="232443" y="865871"/>
            <a:ext cx="6008790" cy="5940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indent="-355600">
              <a:buClr>
                <a:srgbClr val="000000"/>
              </a:buClr>
              <a:buSzPts val="2200"/>
              <a:buFont typeface="Arial"/>
              <a:buChar char="●"/>
            </a:pPr>
            <a:r>
              <a:rPr lang="ru-RU" sz="2200" dirty="0">
                <a:solidFill>
                  <a:srgbClr val="000000"/>
                </a:solidFill>
              </a:rPr>
              <a:t>Каждый внутренний узел имеет максимальное значение  - 2 соседних узла.</a:t>
            </a:r>
            <a:r>
              <a:rPr lang="en-US" sz="2200" dirty="0">
                <a:solidFill>
                  <a:srgbClr val="000000"/>
                </a:solidFill>
              </a:rPr>
              <a:t>, </a:t>
            </a:r>
            <a:r>
              <a:rPr lang="ru-RU" sz="2200" dirty="0">
                <a:solidFill>
                  <a:srgbClr val="000000"/>
                </a:solidFill>
              </a:rPr>
              <a:t>называемых </a:t>
            </a:r>
            <a:r>
              <a:rPr lang="ru-RU" sz="2200" dirty="0">
                <a:solidFill>
                  <a:srgbClr val="FF0000"/>
                </a:solidFill>
              </a:rPr>
              <a:t>дочерними</a:t>
            </a:r>
            <a:endParaRPr dirty="0"/>
          </a:p>
          <a:p>
            <a:pPr lvl="1" indent="-355600"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ru-RU" sz="1800" dirty="0"/>
              <a:t>Т.е.</a:t>
            </a:r>
            <a:r>
              <a:rPr lang="en-US" sz="1800" dirty="0"/>
              <a:t>,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ru-RU" sz="1800" dirty="0">
                <a:solidFill>
                  <a:srgbClr val="000000"/>
                </a:solidFill>
              </a:rPr>
              <a:t>каждый внутренний узел имеет</a:t>
            </a:r>
            <a:r>
              <a:rPr lang="ru-RU" sz="1800" dirty="0">
                <a:solidFill>
                  <a:srgbClr val="FF0000"/>
                </a:solidFill>
              </a:rPr>
              <a:t> степень </a:t>
            </a:r>
            <a:r>
              <a:rPr lang="ru-RU" sz="1800" dirty="0">
                <a:solidFill>
                  <a:srgbClr val="000000"/>
                </a:solidFill>
              </a:rPr>
              <a:t>не более 2</a:t>
            </a:r>
            <a:endParaRPr sz="1400" dirty="0">
              <a:solidFill>
                <a:srgbClr val="000000"/>
              </a:solidFill>
            </a:endParaRPr>
          </a:p>
          <a:p>
            <a:pPr indent="-355600">
              <a:spcBef>
                <a:spcPts val="600"/>
              </a:spcBef>
              <a:buClr>
                <a:srgbClr val="000000"/>
              </a:buClr>
              <a:buSzPts val="2200"/>
              <a:buFont typeface="Arial"/>
              <a:buChar char="●"/>
            </a:pPr>
            <a:r>
              <a:rPr lang="ru-RU" sz="2200" dirty="0">
                <a:solidFill>
                  <a:srgbClr val="000000"/>
                </a:solidFill>
              </a:rPr>
              <a:t>Рекурсивное определение бинарного дерева: бинарное дерево — это либо:</a:t>
            </a:r>
            <a:endParaRPr dirty="0"/>
          </a:p>
          <a:p>
            <a:pPr lvl="1" indent="-355600"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ru-RU" sz="1800" dirty="0"/>
              <a:t>Внешний узел 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ru-RU" sz="1800" dirty="0">
                <a:solidFill>
                  <a:srgbClr val="FF0000"/>
                </a:solidFill>
              </a:rPr>
              <a:t>лист</a:t>
            </a:r>
            <a:r>
              <a:rPr lang="en-US" sz="1800" dirty="0">
                <a:solidFill>
                  <a:srgbClr val="000000"/>
                </a:solidFill>
              </a:rPr>
              <a:t>), </a:t>
            </a:r>
            <a:r>
              <a:rPr lang="ru-RU" sz="1800" dirty="0">
                <a:solidFill>
                  <a:srgbClr val="000000"/>
                </a:solidFill>
              </a:rPr>
              <a:t>или</a:t>
            </a:r>
            <a:endParaRPr dirty="0"/>
          </a:p>
          <a:p>
            <a:pPr lvl="1" indent="-355600"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ru-RU" sz="1800" dirty="0"/>
              <a:t>Внутренний узел</a:t>
            </a:r>
            <a:r>
              <a:rPr lang="en-US" sz="1800" dirty="0">
                <a:solidFill>
                  <a:srgbClr val="000000"/>
                </a:solidFill>
              </a:rPr>
              <a:t> (</a:t>
            </a:r>
            <a:r>
              <a:rPr lang="ru-RU" sz="1800" dirty="0">
                <a:solidFill>
                  <a:srgbClr val="000000"/>
                </a:solidFill>
              </a:rPr>
              <a:t> корень - </a:t>
            </a:r>
            <a:r>
              <a:rPr lang="en-US" sz="1800" dirty="0">
                <a:solidFill>
                  <a:srgbClr val="FF0000"/>
                </a:solidFill>
              </a:rPr>
              <a:t>root</a:t>
            </a:r>
            <a:r>
              <a:rPr lang="en-US" sz="1800" dirty="0">
                <a:solidFill>
                  <a:srgbClr val="000000"/>
                </a:solidFill>
              </a:rPr>
              <a:t>) </a:t>
            </a:r>
            <a:r>
              <a:rPr lang="ru-RU" sz="1800" dirty="0">
                <a:solidFill>
                  <a:srgbClr val="000000"/>
                </a:solidFill>
              </a:rPr>
              <a:t>с одним или двумя дочерними деревьями 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ru-RU" sz="1800" dirty="0">
                <a:solidFill>
                  <a:srgbClr val="FF0000"/>
                </a:solidFill>
              </a:rPr>
              <a:t>левое поддерево</a:t>
            </a:r>
            <a:r>
              <a:rPr lang="en-US" sz="1800" dirty="0">
                <a:solidFill>
                  <a:srgbClr val="000000"/>
                </a:solidFill>
              </a:rPr>
              <a:t>, </a:t>
            </a:r>
            <a:r>
              <a:rPr lang="ru-RU" sz="1800" dirty="0">
                <a:solidFill>
                  <a:srgbClr val="FF0000"/>
                </a:solidFill>
              </a:rPr>
              <a:t>правое поддерево</a:t>
            </a:r>
            <a:r>
              <a:rPr lang="en-US" sz="1800" dirty="0">
                <a:solidFill>
                  <a:srgbClr val="000000"/>
                </a:solidFill>
              </a:rPr>
              <a:t>)</a:t>
            </a:r>
            <a:endParaRPr sz="1800" dirty="0">
              <a:solidFill>
                <a:srgbClr val="000000"/>
              </a:solidFill>
            </a:endParaRPr>
          </a:p>
          <a:p>
            <a:pPr lvl="1" indent="-355600"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-US" sz="1800" dirty="0"/>
              <a:t>empty tree </a:t>
            </a:r>
            <a:r>
              <a:rPr lang="ru-RU" sz="1800" dirty="0"/>
              <a:t>пустое дерево </a:t>
            </a:r>
            <a:r>
              <a:rPr lang="en-US" sz="1800" dirty="0"/>
              <a:t>(</a:t>
            </a:r>
            <a:r>
              <a:rPr lang="ru-RU" sz="1800" dirty="0"/>
              <a:t>представлено нулевой ссылкой</a:t>
            </a:r>
            <a:r>
              <a:rPr lang="en-US" sz="1800" dirty="0"/>
              <a:t>)</a:t>
            </a:r>
            <a:endParaRPr sz="1800" dirty="0"/>
          </a:p>
          <a:p>
            <a:pPr marL="558800" lvl="1" indent="-247650">
              <a:buClr>
                <a:srgbClr val="000000"/>
              </a:buClr>
              <a:buSzPts val="1500"/>
              <a:buNone/>
            </a:pPr>
            <a:endParaRPr sz="1500" i="1" dirty="0">
              <a:solidFill>
                <a:srgbClr val="000000"/>
              </a:solidFill>
            </a:endParaRPr>
          </a:p>
          <a:p>
            <a:pPr marL="558800" lvl="1" indent="-342900">
              <a:buClr>
                <a:srgbClr val="000000"/>
              </a:buClr>
              <a:buSzPts val="2000"/>
              <a:buFont typeface="Noto Sans Symbols"/>
              <a:buChar char="o"/>
            </a:pPr>
            <a:r>
              <a:rPr lang="ru-RU" sz="2000" dirty="0">
                <a:solidFill>
                  <a:srgbClr val="000000"/>
                </a:solidFill>
              </a:rPr>
              <a:t>Примечание. Эти узлы аналогичны, узлам в связанных списках: которые хранят данные и связаны  двумя дочерними ссылками — мы используем один элемент представления данных внутри узла.</a:t>
            </a:r>
            <a:endParaRPr sz="2000" dirty="0">
              <a:solidFill>
                <a:srgbClr val="000000"/>
              </a:solidFill>
            </a:endParaRPr>
          </a:p>
        </p:txBody>
      </p:sp>
      <p:grpSp>
        <p:nvGrpSpPr>
          <p:cNvPr id="774" name="Google Shape;774;p41"/>
          <p:cNvGrpSpPr/>
          <p:nvPr/>
        </p:nvGrpSpPr>
        <p:grpSpPr>
          <a:xfrm>
            <a:off x="6216136" y="1905001"/>
            <a:ext cx="2470664" cy="2153291"/>
            <a:chOff x="1122596" y="3886200"/>
            <a:chExt cx="4421187" cy="3506788"/>
          </a:xfrm>
        </p:grpSpPr>
        <p:sp>
          <p:nvSpPr>
            <p:cNvPr id="775" name="Google Shape;775;p41"/>
            <p:cNvSpPr/>
            <p:nvPr/>
          </p:nvSpPr>
          <p:spPr>
            <a:xfrm>
              <a:off x="3179996" y="3886200"/>
              <a:ext cx="381000" cy="381000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cxnSp>
          <p:nvCxnSpPr>
            <p:cNvPr id="776" name="Google Shape;776;p41"/>
            <p:cNvCxnSpPr>
              <a:stCxn id="775" idx="3"/>
              <a:endCxn id="777" idx="7"/>
            </p:cNvCxnSpPr>
            <p:nvPr/>
          </p:nvCxnSpPr>
          <p:spPr>
            <a:xfrm flipH="1">
              <a:off x="2209792" y="4211404"/>
              <a:ext cx="1026000" cy="6450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8" name="Google Shape;778;p41"/>
            <p:cNvCxnSpPr>
              <a:stCxn id="775" idx="5"/>
              <a:endCxn id="779" idx="1"/>
            </p:cNvCxnSpPr>
            <p:nvPr/>
          </p:nvCxnSpPr>
          <p:spPr>
            <a:xfrm>
              <a:off x="3505200" y="4211404"/>
              <a:ext cx="1026000" cy="6243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7" name="Google Shape;777;p41"/>
            <p:cNvSpPr/>
            <p:nvPr/>
          </p:nvSpPr>
          <p:spPr>
            <a:xfrm>
              <a:off x="1884596" y="4800600"/>
              <a:ext cx="381000" cy="381000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cxnSp>
          <p:nvCxnSpPr>
            <p:cNvPr id="780" name="Google Shape;780;p41"/>
            <p:cNvCxnSpPr>
              <a:stCxn id="777" idx="3"/>
              <a:endCxn id="781" idx="0"/>
            </p:cNvCxnSpPr>
            <p:nvPr/>
          </p:nvCxnSpPr>
          <p:spPr>
            <a:xfrm flipH="1">
              <a:off x="1313092" y="5125804"/>
              <a:ext cx="627300" cy="6654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9" name="Google Shape;779;p41"/>
            <p:cNvSpPr/>
            <p:nvPr/>
          </p:nvSpPr>
          <p:spPr>
            <a:xfrm>
              <a:off x="4475396" y="4779963"/>
              <a:ext cx="381000" cy="381000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cxnSp>
          <p:nvCxnSpPr>
            <p:cNvPr id="782" name="Google Shape;782;p41"/>
            <p:cNvCxnSpPr>
              <a:stCxn id="779" idx="3"/>
            </p:cNvCxnSpPr>
            <p:nvPr/>
          </p:nvCxnSpPr>
          <p:spPr>
            <a:xfrm flipH="1">
              <a:off x="3941992" y="5105167"/>
              <a:ext cx="589200" cy="7416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3" name="Google Shape;783;p41"/>
            <p:cNvCxnSpPr>
              <a:stCxn id="779" idx="5"/>
            </p:cNvCxnSpPr>
            <p:nvPr/>
          </p:nvCxnSpPr>
          <p:spPr>
            <a:xfrm>
              <a:off x="4800600" y="5105167"/>
              <a:ext cx="513000" cy="8178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4" name="Google Shape;784;p41"/>
            <p:cNvSpPr/>
            <p:nvPr/>
          </p:nvSpPr>
          <p:spPr>
            <a:xfrm>
              <a:off x="3713396" y="5846763"/>
              <a:ext cx="381000" cy="381000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</p:txBody>
        </p:sp>
        <p:cxnSp>
          <p:nvCxnSpPr>
            <p:cNvPr id="785" name="Google Shape;785;p41"/>
            <p:cNvCxnSpPr/>
            <p:nvPr/>
          </p:nvCxnSpPr>
          <p:spPr>
            <a:xfrm rot="5400000">
              <a:off x="4693794" y="6507606"/>
              <a:ext cx="762000" cy="284396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1" name="Google Shape;781;p41"/>
            <p:cNvSpPr/>
            <p:nvPr/>
          </p:nvSpPr>
          <p:spPr>
            <a:xfrm>
              <a:off x="1122596" y="5791200"/>
              <a:ext cx="381000" cy="381000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</p:txBody>
        </p:sp>
        <p:sp>
          <p:nvSpPr>
            <p:cNvPr id="786" name="Google Shape;786;p41"/>
            <p:cNvSpPr/>
            <p:nvPr/>
          </p:nvSpPr>
          <p:spPr>
            <a:xfrm>
              <a:off x="5162783" y="5926138"/>
              <a:ext cx="381000" cy="381000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endParaRPr/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4705583" y="7011988"/>
              <a:ext cx="381000" cy="381000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0539001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2"/>
          <p:cNvSpPr txBox="1">
            <a:spLocks noGrp="1"/>
          </p:cNvSpPr>
          <p:nvPr>
            <p:ph type="title"/>
          </p:nvPr>
        </p:nvSpPr>
        <p:spPr>
          <a:xfrm>
            <a:off x="799729" y="321982"/>
            <a:ext cx="823183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b="0" dirty="0">
                <a:solidFill>
                  <a:srgbClr val="295CA8"/>
                </a:solidFill>
              </a:rPr>
              <a:t>Свойства бинарных деревьев </a:t>
            </a:r>
            <a:r>
              <a:rPr lang="en-US" b="0" dirty="0">
                <a:solidFill>
                  <a:srgbClr val="295CA8"/>
                </a:solidFill>
              </a:rPr>
              <a:t>(1/2)</a:t>
            </a:r>
            <a:endParaRPr b="0" dirty="0">
              <a:solidFill>
                <a:srgbClr val="295CA8"/>
              </a:solidFill>
            </a:endParaRPr>
          </a:p>
        </p:txBody>
      </p:sp>
      <p:sp>
        <p:nvSpPr>
          <p:cNvPr id="793" name="Google Shape;793;p42"/>
          <p:cNvSpPr/>
          <p:nvPr/>
        </p:nvSpPr>
        <p:spPr>
          <a:xfrm>
            <a:off x="119270" y="1118378"/>
            <a:ext cx="8709461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55600">
              <a:buClr>
                <a:schemeClr val="dk1"/>
              </a:buClr>
              <a:buSzPts val="2000"/>
              <a:buFont typeface="Arial"/>
              <a:buChar char="●"/>
            </a:pPr>
            <a:r>
              <a:rPr lang="ru-RU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Бинарное дерево</a:t>
            </a:r>
            <a:r>
              <a:rPr lang="ru-R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является </a:t>
            </a:r>
            <a:r>
              <a:rPr lang="ru-RU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полным</a:t>
            </a:r>
            <a:r>
              <a:rPr lang="ru-RU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когда у каждого узла ровно ноль или два дочерних элемента</a:t>
            </a:r>
            <a:endParaRPr dirty="0"/>
          </a:p>
          <a:p>
            <a:pPr marL="457200" indent="-355600">
              <a:buClr>
                <a:schemeClr val="dk1"/>
              </a:buClr>
              <a:buSzPts val="2000"/>
              <a:buFont typeface="Arial"/>
              <a:buChar char="●"/>
            </a:pPr>
            <a:r>
              <a:rPr lang="ru-RU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Бинарное дерево </a:t>
            </a:r>
            <a:r>
              <a:rPr lang="ru-RU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является</a:t>
            </a:r>
            <a:r>
              <a:rPr lang="ru-RU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идеальным</a:t>
            </a:r>
            <a:r>
              <a:rPr lang="ru-RU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когда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каждого уровня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существует 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000" baseline="30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узлов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ru-RU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т.е.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., e</a:t>
            </a:r>
            <a:r>
              <a:rPr lang="ru-RU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каждый уровень содержит полный набор узлов)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ru-RU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Таким образом, добавление чего-либо к дереву увеличивает его высоту</a:t>
            </a:r>
            <a:endParaRPr dirty="0"/>
          </a:p>
        </p:txBody>
      </p:sp>
      <p:grpSp>
        <p:nvGrpSpPr>
          <p:cNvPr id="794" name="Google Shape;794;p42"/>
          <p:cNvGrpSpPr/>
          <p:nvPr/>
        </p:nvGrpSpPr>
        <p:grpSpPr>
          <a:xfrm>
            <a:off x="2520952" y="3530175"/>
            <a:ext cx="3581400" cy="1447800"/>
            <a:chOff x="1056" y="3264"/>
            <a:chExt cx="2256" cy="912"/>
          </a:xfrm>
        </p:grpSpPr>
        <p:sp>
          <p:nvSpPr>
            <p:cNvPr id="795" name="Google Shape;795;p42"/>
            <p:cNvSpPr/>
            <p:nvPr/>
          </p:nvSpPr>
          <p:spPr>
            <a:xfrm>
              <a:off x="2064" y="3264"/>
              <a:ext cx="192" cy="192"/>
            </a:xfrm>
            <a:prstGeom prst="ellipse">
              <a:avLst/>
            </a:pr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  <a:buSzPts val="2400"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1392" y="3648"/>
              <a:ext cx="192" cy="192"/>
            </a:xfrm>
            <a:prstGeom prst="ellipse">
              <a:avLst/>
            </a:pr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  <a:buSzPts val="2400"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1056" y="3984"/>
              <a:ext cx="192" cy="192"/>
            </a:xfrm>
            <a:prstGeom prst="ellipse">
              <a:avLst/>
            </a:pr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  <a:buSzPts val="2400"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798" name="Google Shape;798;p42"/>
            <p:cNvCxnSpPr/>
            <p:nvPr/>
          </p:nvCxnSpPr>
          <p:spPr>
            <a:xfrm flipH="1">
              <a:off x="1536" y="3456"/>
              <a:ext cx="576" cy="192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9" name="Google Shape;799;p42"/>
            <p:cNvCxnSpPr/>
            <p:nvPr/>
          </p:nvCxnSpPr>
          <p:spPr>
            <a:xfrm flipH="1">
              <a:off x="1152" y="3792"/>
              <a:ext cx="240" cy="192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0" name="Google Shape;800;p42"/>
            <p:cNvCxnSpPr/>
            <p:nvPr/>
          </p:nvCxnSpPr>
          <p:spPr>
            <a:xfrm>
              <a:off x="1584" y="3792"/>
              <a:ext cx="240" cy="192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1" name="Google Shape;801;p42"/>
            <p:cNvCxnSpPr/>
            <p:nvPr/>
          </p:nvCxnSpPr>
          <p:spPr>
            <a:xfrm>
              <a:off x="2208" y="3456"/>
              <a:ext cx="576" cy="192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2" name="Google Shape;802;p42"/>
            <p:cNvSpPr/>
            <p:nvPr/>
          </p:nvSpPr>
          <p:spPr>
            <a:xfrm>
              <a:off x="1776" y="3984"/>
              <a:ext cx="192" cy="192"/>
            </a:xfrm>
            <a:prstGeom prst="ellipse">
              <a:avLst/>
            </a:pr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  <a:buSzPts val="2400"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2736" y="3648"/>
              <a:ext cx="192" cy="192"/>
            </a:xfrm>
            <a:prstGeom prst="ellipse">
              <a:avLst/>
            </a:pr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  <a:buSzPts val="2400"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2400" y="3984"/>
              <a:ext cx="192" cy="192"/>
            </a:xfrm>
            <a:prstGeom prst="ellipse">
              <a:avLst/>
            </a:pr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  <a:buSzPts val="2400"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805" name="Google Shape;805;p42"/>
            <p:cNvCxnSpPr/>
            <p:nvPr/>
          </p:nvCxnSpPr>
          <p:spPr>
            <a:xfrm flipH="1">
              <a:off x="2496" y="3792"/>
              <a:ext cx="240" cy="192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6" name="Google Shape;806;p42"/>
            <p:cNvCxnSpPr/>
            <p:nvPr/>
          </p:nvCxnSpPr>
          <p:spPr>
            <a:xfrm>
              <a:off x="2928" y="3792"/>
              <a:ext cx="240" cy="192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7" name="Google Shape;807;p42"/>
            <p:cNvSpPr/>
            <p:nvPr/>
          </p:nvSpPr>
          <p:spPr>
            <a:xfrm>
              <a:off x="3120" y="3984"/>
              <a:ext cx="192" cy="192"/>
            </a:xfrm>
            <a:prstGeom prst="ellipse">
              <a:avLst/>
            </a:pr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  <a:buSzPts val="2400"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808" name="Google Shape;808;p42"/>
          <p:cNvSpPr txBox="1"/>
          <p:nvPr/>
        </p:nvSpPr>
        <p:spPr>
          <a:xfrm>
            <a:off x="311152" y="4111377"/>
            <a:ext cx="104303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ru-RU" dirty="0"/>
              <a:t>Уровень</a:t>
            </a:r>
            <a:endParaRPr dirty="0"/>
          </a:p>
        </p:txBody>
      </p:sp>
      <p:grpSp>
        <p:nvGrpSpPr>
          <p:cNvPr id="809" name="Google Shape;809;p42"/>
          <p:cNvGrpSpPr/>
          <p:nvPr/>
        </p:nvGrpSpPr>
        <p:grpSpPr>
          <a:xfrm>
            <a:off x="1447800" y="3200401"/>
            <a:ext cx="304800" cy="2132013"/>
            <a:chOff x="384" y="3420"/>
            <a:chExt cx="192" cy="1342"/>
          </a:xfrm>
        </p:grpSpPr>
        <p:sp>
          <p:nvSpPr>
            <p:cNvPr id="810" name="Google Shape;810;p42"/>
            <p:cNvSpPr txBox="1"/>
            <p:nvPr/>
          </p:nvSpPr>
          <p:spPr>
            <a:xfrm>
              <a:off x="384" y="3420"/>
              <a:ext cx="192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1800"/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811" name="Google Shape;811;p42"/>
            <p:cNvSpPr txBox="1"/>
            <p:nvPr/>
          </p:nvSpPr>
          <p:spPr>
            <a:xfrm>
              <a:off x="384" y="3810"/>
              <a:ext cx="192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1800"/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812" name="Google Shape;812;p42"/>
            <p:cNvSpPr txBox="1"/>
            <p:nvPr/>
          </p:nvSpPr>
          <p:spPr>
            <a:xfrm>
              <a:off x="384" y="4146"/>
              <a:ext cx="192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1800"/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813" name="Google Shape;813;p42"/>
            <p:cNvSpPr txBox="1"/>
            <p:nvPr/>
          </p:nvSpPr>
          <p:spPr>
            <a:xfrm>
              <a:off x="384" y="4531"/>
              <a:ext cx="192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1800"/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grpSp>
        <p:nvGrpSpPr>
          <p:cNvPr id="814" name="Google Shape;814;p42"/>
          <p:cNvGrpSpPr/>
          <p:nvPr/>
        </p:nvGrpSpPr>
        <p:grpSpPr>
          <a:xfrm>
            <a:off x="1670050" y="3673722"/>
            <a:ext cx="5194300" cy="1765300"/>
            <a:chOff x="528" y="3544"/>
            <a:chExt cx="3272" cy="1112"/>
          </a:xfrm>
        </p:grpSpPr>
        <p:cxnSp>
          <p:nvCxnSpPr>
            <p:cNvPr id="815" name="Google Shape;815;p42"/>
            <p:cNvCxnSpPr/>
            <p:nvPr/>
          </p:nvCxnSpPr>
          <p:spPr>
            <a:xfrm>
              <a:off x="2736" y="4656"/>
              <a:ext cx="1056" cy="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6" name="Google Shape;816;p42"/>
            <p:cNvCxnSpPr/>
            <p:nvPr/>
          </p:nvCxnSpPr>
          <p:spPr>
            <a:xfrm>
              <a:off x="528" y="3544"/>
              <a:ext cx="1536" cy="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7" name="Google Shape;817;p42"/>
            <p:cNvCxnSpPr/>
            <p:nvPr/>
          </p:nvCxnSpPr>
          <p:spPr>
            <a:xfrm>
              <a:off x="2264" y="3552"/>
              <a:ext cx="1536" cy="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8" name="Google Shape;818;p42"/>
            <p:cNvCxnSpPr/>
            <p:nvPr/>
          </p:nvCxnSpPr>
          <p:spPr>
            <a:xfrm>
              <a:off x="528" y="3936"/>
              <a:ext cx="864" cy="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9" name="Google Shape;819;p42"/>
            <p:cNvCxnSpPr/>
            <p:nvPr/>
          </p:nvCxnSpPr>
          <p:spPr>
            <a:xfrm>
              <a:off x="1584" y="3936"/>
              <a:ext cx="1152" cy="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0" name="Google Shape;820;p42"/>
            <p:cNvCxnSpPr/>
            <p:nvPr/>
          </p:nvCxnSpPr>
          <p:spPr>
            <a:xfrm>
              <a:off x="2928" y="3936"/>
              <a:ext cx="864" cy="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1" name="Google Shape;821;p42"/>
            <p:cNvCxnSpPr/>
            <p:nvPr/>
          </p:nvCxnSpPr>
          <p:spPr>
            <a:xfrm>
              <a:off x="528" y="4272"/>
              <a:ext cx="528" cy="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2" name="Google Shape;822;p42"/>
            <p:cNvCxnSpPr/>
            <p:nvPr/>
          </p:nvCxnSpPr>
          <p:spPr>
            <a:xfrm>
              <a:off x="1248" y="4272"/>
              <a:ext cx="528" cy="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42"/>
            <p:cNvCxnSpPr/>
            <p:nvPr/>
          </p:nvCxnSpPr>
          <p:spPr>
            <a:xfrm>
              <a:off x="1968" y="4272"/>
              <a:ext cx="432" cy="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42"/>
            <p:cNvCxnSpPr/>
            <p:nvPr/>
          </p:nvCxnSpPr>
          <p:spPr>
            <a:xfrm>
              <a:off x="2592" y="4272"/>
              <a:ext cx="528" cy="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5" name="Google Shape;825;p42"/>
            <p:cNvCxnSpPr/>
            <p:nvPr/>
          </p:nvCxnSpPr>
          <p:spPr>
            <a:xfrm>
              <a:off x="3312" y="4272"/>
              <a:ext cx="480" cy="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6" name="Google Shape;826;p42"/>
            <p:cNvCxnSpPr/>
            <p:nvPr/>
          </p:nvCxnSpPr>
          <p:spPr>
            <a:xfrm>
              <a:off x="528" y="4656"/>
              <a:ext cx="2304" cy="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7" name="Google Shape;827;p42"/>
            <p:cNvCxnSpPr/>
            <p:nvPr/>
          </p:nvCxnSpPr>
          <p:spPr>
            <a:xfrm>
              <a:off x="1056" y="4656"/>
              <a:ext cx="144" cy="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8" name="Google Shape;828;p42"/>
            <p:cNvCxnSpPr/>
            <p:nvPr/>
          </p:nvCxnSpPr>
          <p:spPr>
            <a:xfrm>
              <a:off x="1392" y="4656"/>
              <a:ext cx="192" cy="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29" name="Google Shape;829;p42"/>
          <p:cNvCxnSpPr/>
          <p:nvPr/>
        </p:nvCxnSpPr>
        <p:spPr>
          <a:xfrm flipH="1">
            <a:off x="5684520" y="4950915"/>
            <a:ext cx="192088" cy="350838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0" name="Google Shape;830;p42"/>
          <p:cNvSpPr/>
          <p:nvPr/>
        </p:nvSpPr>
        <p:spPr>
          <a:xfrm>
            <a:off x="5480050" y="5296057"/>
            <a:ext cx="304800" cy="3048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31" name="Google Shape;831;p42"/>
          <p:cNvCxnSpPr/>
          <p:nvPr/>
        </p:nvCxnSpPr>
        <p:spPr>
          <a:xfrm>
            <a:off x="6013450" y="4953076"/>
            <a:ext cx="201934" cy="34867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2" name="Google Shape;832;p42"/>
          <p:cNvSpPr/>
          <p:nvPr/>
        </p:nvSpPr>
        <p:spPr>
          <a:xfrm>
            <a:off x="6102352" y="5296057"/>
            <a:ext cx="304800" cy="3048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33" name="Google Shape;833;p42"/>
          <p:cNvCxnSpPr/>
          <p:nvPr/>
        </p:nvCxnSpPr>
        <p:spPr>
          <a:xfrm flipH="1">
            <a:off x="2346150" y="4905623"/>
            <a:ext cx="202993" cy="421631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4" name="Google Shape;834;p42"/>
          <p:cNvSpPr/>
          <p:nvPr/>
        </p:nvSpPr>
        <p:spPr>
          <a:xfrm>
            <a:off x="2141680" y="5321558"/>
            <a:ext cx="304800" cy="3048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35" name="Google Shape;835;p42"/>
          <p:cNvCxnSpPr/>
          <p:nvPr/>
        </p:nvCxnSpPr>
        <p:spPr>
          <a:xfrm>
            <a:off x="2781349" y="4926826"/>
            <a:ext cx="111082" cy="40591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6" name="Google Shape;836;p42"/>
          <p:cNvSpPr/>
          <p:nvPr/>
        </p:nvSpPr>
        <p:spPr>
          <a:xfrm>
            <a:off x="2749552" y="5321558"/>
            <a:ext cx="304800" cy="3048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37" name="Google Shape;837;p42"/>
          <p:cNvCxnSpPr/>
          <p:nvPr/>
        </p:nvCxnSpPr>
        <p:spPr>
          <a:xfrm flipH="1">
            <a:off x="3504934" y="4912128"/>
            <a:ext cx="202995" cy="40591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8" name="Google Shape;838;p42"/>
          <p:cNvSpPr/>
          <p:nvPr/>
        </p:nvSpPr>
        <p:spPr>
          <a:xfrm>
            <a:off x="3300467" y="5312351"/>
            <a:ext cx="304800" cy="3048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39" name="Google Shape;839;p42"/>
          <p:cNvCxnSpPr/>
          <p:nvPr/>
        </p:nvCxnSpPr>
        <p:spPr>
          <a:xfrm>
            <a:off x="3940136" y="4926826"/>
            <a:ext cx="111082" cy="39671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0" name="Google Shape;840;p42"/>
          <p:cNvSpPr/>
          <p:nvPr/>
        </p:nvSpPr>
        <p:spPr>
          <a:xfrm>
            <a:off x="3908339" y="5312351"/>
            <a:ext cx="304800" cy="3048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41" name="Google Shape;841;p42"/>
          <p:cNvCxnSpPr/>
          <p:nvPr/>
        </p:nvCxnSpPr>
        <p:spPr>
          <a:xfrm flipH="1">
            <a:off x="4551890" y="4943575"/>
            <a:ext cx="135764" cy="369987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2" name="Google Shape;842;p42"/>
          <p:cNvSpPr/>
          <p:nvPr/>
        </p:nvSpPr>
        <p:spPr>
          <a:xfrm>
            <a:off x="4347421" y="5307866"/>
            <a:ext cx="304800" cy="3048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43" name="Google Shape;843;p42"/>
          <p:cNvCxnSpPr/>
          <p:nvPr/>
        </p:nvCxnSpPr>
        <p:spPr>
          <a:xfrm>
            <a:off x="4947442" y="4922341"/>
            <a:ext cx="111082" cy="39671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2"/>
          <p:cNvSpPr/>
          <p:nvPr/>
        </p:nvSpPr>
        <p:spPr>
          <a:xfrm>
            <a:off x="4915645" y="5307866"/>
            <a:ext cx="304800" cy="3048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652152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F9E807E-51E4-6D4B-9763-74DE23207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256663"/>
            <a:ext cx="7416824" cy="61150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411CDE-A5FD-C04B-B580-890E7BC42E24}"/>
              </a:ext>
            </a:extLst>
          </p:cNvPr>
          <p:cNvSpPr txBox="1"/>
          <p:nvPr/>
        </p:nvSpPr>
        <p:spPr>
          <a:xfrm>
            <a:off x="1331640" y="273043"/>
            <a:ext cx="7632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TR" sz="3200" b="1" dirty="0">
                <a:solidFill>
                  <a:schemeClr val="bg1"/>
                </a:solidFill>
              </a:rPr>
              <a:t>Введение в алгоритмы и структуры данных реального времени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48631-76AE-3740-9DBD-204B04C7B124}"/>
              </a:ext>
            </a:extLst>
          </p:cNvPr>
          <p:cNvSpPr txBox="1"/>
          <p:nvPr/>
        </p:nvSpPr>
        <p:spPr>
          <a:xfrm>
            <a:off x="1043608" y="4653136"/>
            <a:ext cx="74168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Palatino" pitchFamily="2" charset="0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Palatino" pitchFamily="2" charset="0"/>
              </a:rPr>
              <a:t>В течение последних 30 лет производительность компьютеров определялась законом Мура; отныне им будет управлять Закон Амдала. </a:t>
            </a:r>
          </a:p>
          <a:p>
            <a:pPr algn="l"/>
            <a:r>
              <a:rPr lang="ru-RU" b="0" i="0" dirty="0">
                <a:solidFill>
                  <a:schemeClr val="bg1"/>
                </a:solidFill>
                <a:effectLst/>
                <a:latin typeface="Palatino" pitchFamily="2" charset="0"/>
              </a:rPr>
              <a:t>Написание кода, эффективно использующего несколько процессоров, может быть очень сложной задачей. </a:t>
            </a:r>
            <a:r>
              <a:rPr lang="en" b="1" i="1" dirty="0">
                <a:solidFill>
                  <a:schemeClr val="bg1"/>
                </a:solidFill>
                <a:effectLst/>
                <a:latin typeface="Palatino" pitchFamily="2" charset="0"/>
              </a:rPr>
              <a:t>J</a:t>
            </a:r>
            <a:endParaRPr lang="ru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750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43"/>
          <p:cNvSpPr txBox="1">
            <a:spLocks noGrp="1"/>
          </p:cNvSpPr>
          <p:nvPr>
            <p:ph type="title"/>
          </p:nvPr>
        </p:nvSpPr>
        <p:spPr>
          <a:xfrm>
            <a:off x="457200" y="1181846"/>
            <a:ext cx="8229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b="0" dirty="0">
                <a:solidFill>
                  <a:srgbClr val="295CA8"/>
                </a:solidFill>
              </a:rPr>
              <a:t>Свойства бинарных деревьев </a:t>
            </a:r>
            <a:r>
              <a:rPr lang="en-US" b="0" dirty="0">
                <a:solidFill>
                  <a:srgbClr val="295CA8"/>
                </a:solidFill>
              </a:rPr>
              <a:t>(2/2)</a:t>
            </a:r>
            <a:endParaRPr b="0" dirty="0">
              <a:solidFill>
                <a:srgbClr val="295CA8"/>
              </a:solidFill>
            </a:endParaRPr>
          </a:p>
        </p:txBody>
      </p:sp>
      <p:sp>
        <p:nvSpPr>
          <p:cNvPr id="850" name="Google Shape;850;p43"/>
          <p:cNvSpPr txBox="1">
            <a:spLocks noGrp="1"/>
          </p:cNvSpPr>
          <p:nvPr>
            <p:ph type="body" idx="1"/>
          </p:nvPr>
        </p:nvSpPr>
        <p:spPr>
          <a:xfrm>
            <a:off x="92765" y="2142593"/>
            <a:ext cx="88392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44500" indent="-342900">
              <a:lnSpc>
                <a:spcPct val="150000"/>
              </a:lnSpc>
              <a:buSzPts val="2000"/>
            </a:pPr>
            <a:r>
              <a:rPr lang="ru-RU" sz="2000" i="1" dirty="0"/>
              <a:t>В полном бинарном дереве</a:t>
            </a:r>
            <a:r>
              <a:rPr lang="en-US" sz="2000" i="1" dirty="0"/>
              <a:t>: </a:t>
            </a:r>
            <a:r>
              <a:rPr lang="en-US" sz="2000" dirty="0"/>
              <a:t>(# </a:t>
            </a:r>
            <a:r>
              <a:rPr lang="ru-RU" sz="2000" dirty="0"/>
              <a:t>узлы листья</a:t>
            </a:r>
            <a:r>
              <a:rPr lang="en-US" sz="2000" dirty="0"/>
              <a:t>)= (#</a:t>
            </a:r>
            <a:r>
              <a:rPr lang="ru-RU" sz="2000" dirty="0"/>
              <a:t>внутренние узлы</a:t>
            </a:r>
            <a:r>
              <a:rPr lang="en-US" sz="2000" dirty="0"/>
              <a:t>) + 1</a:t>
            </a:r>
            <a:endParaRPr sz="2000" dirty="0"/>
          </a:p>
          <a:p>
            <a:pPr indent="-355600">
              <a:lnSpc>
                <a:spcPct val="150000"/>
              </a:lnSpc>
              <a:buSzPts val="2000"/>
              <a:buFont typeface="Arial"/>
              <a:buChar char="●"/>
            </a:pPr>
            <a:r>
              <a:rPr lang="ru-RU" sz="2000" i="1" dirty="0"/>
              <a:t>В идеальном бинарном дереве</a:t>
            </a:r>
            <a:r>
              <a:rPr lang="en-US" sz="2000" i="1" dirty="0"/>
              <a:t>: </a:t>
            </a:r>
            <a:r>
              <a:rPr lang="en-US" sz="2000" dirty="0"/>
              <a:t>(# </a:t>
            </a:r>
            <a:r>
              <a:rPr lang="ru-RU" sz="2000" dirty="0"/>
              <a:t>узлов на уровне </a:t>
            </a:r>
            <a:r>
              <a:rPr lang="en-US" sz="2000" dirty="0" err="1"/>
              <a:t>i</a:t>
            </a:r>
            <a:r>
              <a:rPr lang="en-US" sz="2000" dirty="0"/>
              <a:t>) = 2</a:t>
            </a:r>
            <a:r>
              <a:rPr lang="en-US" sz="2000" baseline="30000" dirty="0"/>
              <a:t>i</a:t>
            </a:r>
            <a:endParaRPr sz="2000" dirty="0"/>
          </a:p>
          <a:p>
            <a:pPr indent="-355600">
              <a:lnSpc>
                <a:spcPct val="150000"/>
              </a:lnSpc>
              <a:buSzPts val="2000"/>
              <a:buFont typeface="Arial"/>
              <a:buChar char="●"/>
            </a:pPr>
            <a:r>
              <a:rPr lang="ru-RU" sz="2000" i="1" dirty="0"/>
              <a:t>В идеальном бинарном дереве </a:t>
            </a:r>
            <a:r>
              <a:rPr lang="en-US" sz="2000" i="1" dirty="0"/>
              <a:t>: </a:t>
            </a:r>
            <a:r>
              <a:rPr lang="en-US" sz="2000" dirty="0"/>
              <a:t>(# leaf nodes) &lt;= 2</a:t>
            </a:r>
            <a:r>
              <a:rPr lang="en-US" sz="2000" baseline="30000" dirty="0"/>
              <a:t>(</a:t>
            </a:r>
            <a:r>
              <a:rPr lang="ru-RU" sz="2000" baseline="30000" dirty="0"/>
              <a:t>высота</a:t>
            </a:r>
            <a:r>
              <a:rPr lang="en-US" sz="2000" baseline="30000" dirty="0"/>
              <a:t>)</a:t>
            </a:r>
            <a:endParaRPr sz="2000" dirty="0"/>
          </a:p>
          <a:p>
            <a:pPr indent="-355600">
              <a:lnSpc>
                <a:spcPct val="150000"/>
              </a:lnSpc>
              <a:buSzPts val="2000"/>
              <a:buFont typeface="Arial"/>
              <a:buChar char="●"/>
            </a:pPr>
            <a:r>
              <a:rPr lang="ru-RU" sz="2000" i="1" dirty="0"/>
              <a:t>В идеальном бинарном дереве </a:t>
            </a:r>
            <a:r>
              <a:rPr lang="en-US" sz="2000" i="1" dirty="0"/>
              <a:t>: </a:t>
            </a:r>
            <a:r>
              <a:rPr lang="en-US" sz="2000" dirty="0"/>
              <a:t>(</a:t>
            </a:r>
            <a:r>
              <a:rPr lang="ru-RU" sz="2000" dirty="0"/>
              <a:t>высота</a:t>
            </a:r>
            <a:r>
              <a:rPr lang="en-US" sz="2000" dirty="0"/>
              <a:t>) &gt;= log</a:t>
            </a:r>
            <a:r>
              <a:rPr lang="en-US" sz="2000" baseline="-25000" dirty="0"/>
              <a:t>2</a:t>
            </a:r>
            <a:r>
              <a:rPr lang="en-US" sz="2000" dirty="0"/>
              <a:t>(# </a:t>
            </a:r>
            <a:r>
              <a:rPr lang="ru-RU" sz="2000" dirty="0"/>
              <a:t>узлов</a:t>
            </a:r>
            <a:r>
              <a:rPr lang="en-US" sz="2000" dirty="0"/>
              <a:t>) - 1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6545130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4"/>
          <p:cNvSpPr txBox="1">
            <a:spLocks noGrp="1"/>
          </p:cNvSpPr>
          <p:nvPr>
            <p:ph type="title"/>
          </p:nvPr>
        </p:nvSpPr>
        <p:spPr>
          <a:xfrm>
            <a:off x="457200" y="627848"/>
            <a:ext cx="82296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b="0" dirty="0">
                <a:solidFill>
                  <a:srgbClr val="295CA8"/>
                </a:solidFill>
              </a:rPr>
              <a:t>Дерево бинарного поиска или </a:t>
            </a:r>
            <a:r>
              <a:rPr lang="en-US" b="0" dirty="0">
                <a:solidFill>
                  <a:srgbClr val="295CA8"/>
                </a:solidFill>
              </a:rPr>
              <a:t>BST</a:t>
            </a:r>
            <a:r>
              <a:rPr lang="ru-RU" b="0" dirty="0">
                <a:solidFill>
                  <a:srgbClr val="295CA8"/>
                </a:solidFill>
              </a:rPr>
              <a:t> дерево</a:t>
            </a:r>
            <a:r>
              <a:rPr lang="en-US" b="0" dirty="0">
                <a:solidFill>
                  <a:srgbClr val="295CA8"/>
                </a:solidFill>
              </a:rPr>
              <a:t> (1/2)</a:t>
            </a:r>
            <a:endParaRPr b="0" dirty="0">
              <a:solidFill>
                <a:srgbClr val="295CA8"/>
              </a:solidFill>
            </a:endParaRPr>
          </a:p>
        </p:txBody>
      </p:sp>
      <p:sp>
        <p:nvSpPr>
          <p:cNvPr id="856" name="Google Shape;856;p44"/>
          <p:cNvSpPr txBox="1">
            <a:spLocks noGrp="1"/>
          </p:cNvSpPr>
          <p:nvPr>
            <p:ph type="body" idx="1"/>
          </p:nvPr>
        </p:nvSpPr>
        <p:spPr>
          <a:xfrm>
            <a:off x="609600" y="1793178"/>
            <a:ext cx="82296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indent="-355600">
              <a:buSzPts val="2000"/>
              <a:buFont typeface="Arial"/>
              <a:buChar char="●"/>
            </a:pPr>
            <a:r>
              <a:rPr lang="ru-RU" sz="2000" dirty="0"/>
              <a:t>Дерево двоичного поиска хранит ключи в своих узлах таким образом, что для каждого </a:t>
            </a:r>
            <a:r>
              <a:rPr lang="ru-RU" sz="2000" dirty="0">
                <a:solidFill>
                  <a:srgbClr val="006600"/>
                </a:solidFill>
              </a:rPr>
              <a:t>узла (</a:t>
            </a:r>
            <a:r>
              <a:rPr lang="en-US" sz="2000" dirty="0">
                <a:solidFill>
                  <a:srgbClr val="006600"/>
                </a:solidFill>
              </a:rPr>
              <a:t>node</a:t>
            </a:r>
            <a:r>
              <a:rPr lang="ru-RU" sz="2000" dirty="0">
                <a:solidFill>
                  <a:srgbClr val="006600"/>
                </a:solidFill>
              </a:rPr>
              <a:t>)</a:t>
            </a:r>
            <a:r>
              <a:rPr lang="en-US" sz="2000" dirty="0"/>
              <a:t>, </a:t>
            </a:r>
            <a:r>
              <a:rPr lang="ru-RU" sz="2000" dirty="0"/>
              <a:t>ключ в его </a:t>
            </a:r>
            <a:r>
              <a:rPr lang="ru-RU" sz="2000" dirty="0">
                <a:solidFill>
                  <a:srgbClr val="FF0000"/>
                </a:solidFill>
              </a:rPr>
              <a:t>левом поддереве</a:t>
            </a:r>
            <a:r>
              <a:rPr lang="ru-RU" sz="2000" dirty="0"/>
              <a:t> </a:t>
            </a:r>
            <a:r>
              <a:rPr lang="en-US" sz="2000" dirty="0"/>
              <a:t> </a:t>
            </a:r>
            <a:r>
              <a:rPr lang="ru-RU" sz="2000" dirty="0"/>
              <a:t>будет </a:t>
            </a:r>
            <a:r>
              <a:rPr lang="ru-RU" sz="2000" dirty="0">
                <a:solidFill>
                  <a:srgbClr val="FF0000"/>
                </a:solidFill>
              </a:rPr>
              <a:t>меньше</a:t>
            </a:r>
            <a:r>
              <a:rPr lang="en-US" sz="2000" dirty="0"/>
              <a:t>, </a:t>
            </a:r>
            <a:r>
              <a:rPr lang="ru-RU" sz="2000" dirty="0"/>
              <a:t>а ключи в </a:t>
            </a:r>
            <a:r>
              <a:rPr lang="ru-RU" sz="2000" dirty="0">
                <a:solidFill>
                  <a:srgbClr val="0000FF"/>
                </a:solidFill>
              </a:rPr>
              <a:t>правом поддереве </a:t>
            </a:r>
            <a:r>
              <a:rPr lang="ru-RU" sz="2000" dirty="0"/>
              <a:t>будут</a:t>
            </a:r>
            <a:r>
              <a:rPr lang="ru-RU" sz="2000" dirty="0">
                <a:solidFill>
                  <a:srgbClr val="0000FF"/>
                </a:solidFill>
              </a:rPr>
              <a:t> больше</a:t>
            </a:r>
            <a:endParaRPr sz="2000" dirty="0">
              <a:solidFill>
                <a:srgbClr val="0000FF"/>
              </a:solidFill>
            </a:endParaRPr>
          </a:p>
        </p:txBody>
      </p:sp>
      <p:sp>
        <p:nvSpPr>
          <p:cNvPr id="857" name="Google Shape;857;p44"/>
          <p:cNvSpPr/>
          <p:nvPr/>
        </p:nvSpPr>
        <p:spPr>
          <a:xfrm>
            <a:off x="4435475" y="2990850"/>
            <a:ext cx="381000" cy="381000"/>
          </a:xfrm>
          <a:prstGeom prst="ellipse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B050"/>
              </a:buClr>
              <a:buSzPts val="2000"/>
            </a:pPr>
            <a:r>
              <a:rPr lang="en-US" sz="20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8" name="Google Shape;858;p44"/>
          <p:cNvCxnSpPr>
            <a:stCxn id="857" idx="3"/>
            <a:endCxn id="859" idx="7"/>
          </p:cNvCxnSpPr>
          <p:nvPr/>
        </p:nvCxnSpPr>
        <p:spPr>
          <a:xfrm flipH="1">
            <a:off x="3773071" y="3316054"/>
            <a:ext cx="718200" cy="20070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0" name="Google Shape;860;p44"/>
          <p:cNvCxnSpPr>
            <a:stCxn id="857" idx="5"/>
            <a:endCxn id="861" idx="1"/>
          </p:cNvCxnSpPr>
          <p:nvPr/>
        </p:nvCxnSpPr>
        <p:spPr>
          <a:xfrm>
            <a:off x="4760679" y="3316054"/>
            <a:ext cx="745200" cy="2007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9" name="Google Shape;859;p44"/>
          <p:cNvSpPr/>
          <p:nvPr/>
        </p:nvSpPr>
        <p:spPr>
          <a:xfrm>
            <a:off x="3482976" y="3467101"/>
            <a:ext cx="339725" cy="339725"/>
          </a:xfrm>
          <a:prstGeom prst="ellipse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C00000"/>
              </a:buClr>
              <a:buSzPts val="2000"/>
            </a:pPr>
            <a:r>
              <a:rPr lang="en-US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cxnSp>
        <p:nvCxnSpPr>
          <p:cNvPr id="862" name="Google Shape;862;p44"/>
          <p:cNvCxnSpPr>
            <a:stCxn id="859" idx="3"/>
            <a:endCxn id="863" idx="0"/>
          </p:cNvCxnSpPr>
          <p:nvPr/>
        </p:nvCxnSpPr>
        <p:spPr>
          <a:xfrm flipH="1">
            <a:off x="3176627" y="3757073"/>
            <a:ext cx="356100" cy="45780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4" name="Google Shape;864;p44"/>
          <p:cNvCxnSpPr>
            <a:stCxn id="859" idx="5"/>
          </p:cNvCxnSpPr>
          <p:nvPr/>
        </p:nvCxnSpPr>
        <p:spPr>
          <a:xfrm>
            <a:off x="3772948" y="3757073"/>
            <a:ext cx="366600" cy="46830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1" name="Google Shape;861;p44"/>
          <p:cNvSpPr/>
          <p:nvPr/>
        </p:nvSpPr>
        <p:spPr>
          <a:xfrm>
            <a:off x="5456239" y="3467101"/>
            <a:ext cx="339725" cy="339725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FF"/>
              </a:buClr>
              <a:buSzPts val="2000"/>
            </a:pPr>
            <a:r>
              <a:rPr lang="en-US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865" name="Google Shape;865;p44"/>
          <p:cNvCxnSpPr>
            <a:stCxn id="861" idx="3"/>
          </p:cNvCxnSpPr>
          <p:nvPr/>
        </p:nvCxnSpPr>
        <p:spPr>
          <a:xfrm flipH="1">
            <a:off x="5251890" y="3757073"/>
            <a:ext cx="254100" cy="4572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" name="Google Shape;866;p44"/>
          <p:cNvCxnSpPr>
            <a:stCxn id="861" idx="5"/>
          </p:cNvCxnSpPr>
          <p:nvPr/>
        </p:nvCxnSpPr>
        <p:spPr>
          <a:xfrm>
            <a:off x="5746211" y="3757073"/>
            <a:ext cx="255600" cy="4572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7" name="Google Shape;867;p44"/>
          <p:cNvSpPr/>
          <p:nvPr/>
        </p:nvSpPr>
        <p:spPr>
          <a:xfrm>
            <a:off x="5048251" y="4214813"/>
            <a:ext cx="339725" cy="341312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FF"/>
              </a:buClr>
              <a:buSzPts val="2000"/>
            </a:pPr>
            <a:r>
              <a:rPr lang="en-US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868" name="Google Shape;868;p44"/>
          <p:cNvSpPr/>
          <p:nvPr/>
        </p:nvSpPr>
        <p:spPr>
          <a:xfrm>
            <a:off x="5832476" y="4214813"/>
            <a:ext cx="339725" cy="341312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FF"/>
              </a:buClr>
              <a:buSzPts val="2400"/>
            </a:pPr>
            <a:r>
              <a:rPr lang="en-US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cxnSp>
        <p:nvCxnSpPr>
          <p:cNvPr id="869" name="Google Shape;869;p44"/>
          <p:cNvCxnSpPr>
            <a:stCxn id="868" idx="3"/>
            <a:endCxn id="870" idx="0"/>
          </p:cNvCxnSpPr>
          <p:nvPr/>
        </p:nvCxnSpPr>
        <p:spPr>
          <a:xfrm flipH="1">
            <a:off x="5762527" y="4506141"/>
            <a:ext cx="119700" cy="4581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0" name="Google Shape;870;p44"/>
          <p:cNvSpPr/>
          <p:nvPr/>
        </p:nvSpPr>
        <p:spPr>
          <a:xfrm>
            <a:off x="5592764" y="4964114"/>
            <a:ext cx="339725" cy="339725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FF"/>
              </a:buClr>
              <a:buSzPts val="2000"/>
            </a:pPr>
            <a:r>
              <a:rPr lang="en-US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</p:txBody>
      </p:sp>
      <p:sp>
        <p:nvSpPr>
          <p:cNvPr id="863" name="Google Shape;863;p44"/>
          <p:cNvSpPr/>
          <p:nvPr/>
        </p:nvSpPr>
        <p:spPr>
          <a:xfrm>
            <a:off x="3006726" y="4214813"/>
            <a:ext cx="339725" cy="341312"/>
          </a:xfrm>
          <a:prstGeom prst="ellipse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C00000"/>
              </a:buClr>
              <a:buSzPts val="2000"/>
            </a:pPr>
            <a:r>
              <a:rPr lang="en-US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1" name="Google Shape;871;p44"/>
          <p:cNvCxnSpPr/>
          <p:nvPr/>
        </p:nvCxnSpPr>
        <p:spPr>
          <a:xfrm rot="5400000">
            <a:off x="2724944" y="4633119"/>
            <a:ext cx="476250" cy="185738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2" name="Google Shape;872;p44"/>
          <p:cNvSpPr/>
          <p:nvPr/>
        </p:nvSpPr>
        <p:spPr>
          <a:xfrm>
            <a:off x="3959226" y="4214813"/>
            <a:ext cx="339725" cy="341312"/>
          </a:xfrm>
          <a:prstGeom prst="ellipse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C00000"/>
              </a:buClr>
              <a:buSzPts val="2000"/>
            </a:pPr>
            <a:r>
              <a:rPr lang="en-US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/>
          </a:p>
        </p:txBody>
      </p:sp>
      <p:cxnSp>
        <p:nvCxnSpPr>
          <p:cNvPr id="873" name="Google Shape;873;p44"/>
          <p:cNvCxnSpPr/>
          <p:nvPr/>
        </p:nvCxnSpPr>
        <p:spPr>
          <a:xfrm rot="5400000">
            <a:off x="3677444" y="4633119"/>
            <a:ext cx="476250" cy="185738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4" name="Google Shape;874;p44"/>
          <p:cNvCxnSpPr>
            <a:stCxn id="872" idx="5"/>
          </p:cNvCxnSpPr>
          <p:nvPr/>
        </p:nvCxnSpPr>
        <p:spPr>
          <a:xfrm>
            <a:off x="4249198" y="4506141"/>
            <a:ext cx="117600" cy="45870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4"/>
          <p:cNvSpPr/>
          <p:nvPr/>
        </p:nvSpPr>
        <p:spPr>
          <a:xfrm>
            <a:off x="2667001" y="4964114"/>
            <a:ext cx="339725" cy="339725"/>
          </a:xfrm>
          <a:prstGeom prst="ellipse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C00000"/>
              </a:buClr>
              <a:buSzPts val="2000"/>
            </a:pPr>
            <a:r>
              <a:rPr lang="en-US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3619501" y="4964114"/>
            <a:ext cx="339725" cy="339725"/>
          </a:xfrm>
          <a:prstGeom prst="ellipse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C00000"/>
              </a:buClr>
              <a:buSzPts val="2400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4230688" y="4964114"/>
            <a:ext cx="341312" cy="339725"/>
          </a:xfrm>
          <a:prstGeom prst="ellipse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C00000"/>
              </a:buClr>
              <a:buSzPts val="2000"/>
            </a:pPr>
            <a:r>
              <a:rPr lang="en-US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6491288" y="3163669"/>
            <a:ext cx="2043112" cy="73862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ru-RU" sz="14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Примечание: ключи здесь отсортированы по алфавиту!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658424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45"/>
          <p:cNvSpPr txBox="1">
            <a:spLocks noGrp="1"/>
          </p:cNvSpPr>
          <p:nvPr>
            <p:ph type="title"/>
          </p:nvPr>
        </p:nvSpPr>
        <p:spPr>
          <a:xfrm>
            <a:off x="914400" y="84096"/>
            <a:ext cx="82296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b="0" dirty="0">
                <a:solidFill>
                  <a:srgbClr val="295CA8"/>
                </a:solidFill>
              </a:rPr>
              <a:t>Дерево бинарного поиска или </a:t>
            </a:r>
            <a:r>
              <a:rPr lang="en-US" b="0" dirty="0">
                <a:solidFill>
                  <a:srgbClr val="295CA8"/>
                </a:solidFill>
              </a:rPr>
              <a:t>BST</a:t>
            </a:r>
            <a:r>
              <a:rPr lang="ru-RU" b="0" dirty="0">
                <a:solidFill>
                  <a:srgbClr val="295CA8"/>
                </a:solidFill>
              </a:rPr>
              <a:t> дерево</a:t>
            </a:r>
            <a:r>
              <a:rPr lang="en-US" b="0" dirty="0">
                <a:solidFill>
                  <a:srgbClr val="295CA8"/>
                </a:solidFill>
              </a:rPr>
              <a:t>(2/2)</a:t>
            </a:r>
            <a:endParaRPr b="0" dirty="0">
              <a:solidFill>
                <a:srgbClr val="295CA8"/>
              </a:solidFill>
            </a:endParaRPr>
          </a:p>
        </p:txBody>
      </p:sp>
      <p:sp>
        <p:nvSpPr>
          <p:cNvPr id="884" name="Google Shape;884;p45"/>
          <p:cNvSpPr txBox="1">
            <a:spLocks noGrp="1"/>
          </p:cNvSpPr>
          <p:nvPr>
            <p:ph type="body" idx="1"/>
          </p:nvPr>
        </p:nvSpPr>
        <p:spPr>
          <a:xfrm>
            <a:off x="337931" y="1432830"/>
            <a:ext cx="8229600" cy="109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indent="-355600">
              <a:buSzPts val="1800"/>
              <a:buFont typeface="Arial"/>
              <a:buChar char="●"/>
            </a:pPr>
            <a:r>
              <a:rPr lang="ru-RU" sz="1800" dirty="0"/>
              <a:t>Ниже также BST, но гораздо менее </a:t>
            </a:r>
            <a:r>
              <a:rPr lang="ru-RU" sz="1800" dirty="0">
                <a:solidFill>
                  <a:srgbClr val="FF0000"/>
                </a:solidFill>
              </a:rPr>
              <a:t>сбалансированно</a:t>
            </a:r>
            <a:r>
              <a:rPr lang="en-US" sz="1800" dirty="0"/>
              <a:t>. </a:t>
            </a:r>
            <a:r>
              <a:rPr lang="ru-RU" sz="1800" dirty="0"/>
              <a:t>Похоже на связанный список! </a:t>
            </a:r>
            <a:endParaRPr sz="1800" dirty="0"/>
          </a:p>
          <a:p>
            <a:pPr indent="-355600">
              <a:spcBef>
                <a:spcPts val="600"/>
              </a:spcBef>
              <a:buSzPts val="1800"/>
              <a:buFont typeface="Arial"/>
              <a:buChar char="●"/>
            </a:pPr>
            <a:r>
              <a:rPr lang="ru-RU" sz="1800" dirty="0"/>
              <a:t>Форма дерева определяется порядком вставки элементов</a:t>
            </a:r>
            <a:endParaRPr sz="1800" dirty="0"/>
          </a:p>
        </p:txBody>
      </p:sp>
      <p:grpSp>
        <p:nvGrpSpPr>
          <p:cNvPr id="885" name="Google Shape;885;p45"/>
          <p:cNvGrpSpPr/>
          <p:nvPr/>
        </p:nvGrpSpPr>
        <p:grpSpPr>
          <a:xfrm>
            <a:off x="5144416" y="2772096"/>
            <a:ext cx="2146629" cy="2721198"/>
            <a:chOff x="5176836" y="2114550"/>
            <a:chExt cx="2146629" cy="2721198"/>
          </a:xfrm>
        </p:grpSpPr>
        <p:cxnSp>
          <p:nvCxnSpPr>
            <p:cNvPr id="886" name="Google Shape;886;p45"/>
            <p:cNvCxnSpPr/>
            <p:nvPr/>
          </p:nvCxnSpPr>
          <p:spPr>
            <a:xfrm rot="5400000">
              <a:off x="5269902" y="3209504"/>
              <a:ext cx="381090" cy="132033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87" name="Google Shape;887;p45"/>
            <p:cNvSpPr/>
            <p:nvPr/>
          </p:nvSpPr>
          <p:spPr>
            <a:xfrm>
              <a:off x="5948362" y="2114550"/>
              <a:ext cx="381000" cy="381000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/>
            </a:p>
          </p:txBody>
        </p:sp>
        <p:cxnSp>
          <p:nvCxnSpPr>
            <p:cNvPr id="888" name="Google Shape;888;p45"/>
            <p:cNvCxnSpPr/>
            <p:nvPr/>
          </p:nvCxnSpPr>
          <p:spPr>
            <a:xfrm rot="5400000">
              <a:off x="5681622" y="2437116"/>
              <a:ext cx="360681" cy="325294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9" name="Google Shape;889;p45"/>
            <p:cNvCxnSpPr>
              <a:stCxn id="887" idx="5"/>
            </p:cNvCxnSpPr>
            <p:nvPr/>
          </p:nvCxnSpPr>
          <p:spPr>
            <a:xfrm>
              <a:off x="6273566" y="2439754"/>
              <a:ext cx="208200" cy="3606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" name="Google Shape;890;p45"/>
            <p:cNvCxnSpPr/>
            <p:nvPr/>
          </p:nvCxnSpPr>
          <p:spPr>
            <a:xfrm rot="-5400000" flipH="1">
              <a:off x="6540464" y="3240117"/>
              <a:ext cx="360681" cy="132033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91" name="Google Shape;891;p45"/>
            <p:cNvSpPr/>
            <p:nvPr/>
          </p:nvSpPr>
          <p:spPr>
            <a:xfrm>
              <a:off x="5176836" y="4528012"/>
              <a:ext cx="1787933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rgbClr val="C00000"/>
                </a:buClr>
                <a:buSzPts val="1400"/>
              </a:pPr>
              <a:r>
                <a:rPr lang="ru-RU" sz="1400" b="1" i="1" dirty="0">
                  <a:solidFill>
                    <a:srgbClr val="C00000"/>
                  </a:solidFill>
                  <a:latin typeface="Arial"/>
                  <a:cs typeface="Arial"/>
                </a:rPr>
                <a:t>Сбалансировано</a:t>
              </a:r>
              <a:endParaRPr sz="1400" b="1" i="1" dirty="0">
                <a:solidFill>
                  <a:srgbClr val="C00000"/>
                </a:solidFill>
                <a:latin typeface="Arial"/>
                <a:cs typeface="Arial"/>
              </a:endParaRPr>
            </a:p>
          </p:txBody>
        </p:sp>
        <p:sp>
          <p:nvSpPr>
            <p:cNvPr id="892" name="Google Shape;892;p45"/>
            <p:cNvSpPr/>
            <p:nvPr/>
          </p:nvSpPr>
          <p:spPr>
            <a:xfrm>
              <a:off x="5472112" y="2771775"/>
              <a:ext cx="381000" cy="381000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sp>
          <p:nvSpPr>
            <p:cNvPr id="893" name="Google Shape;893;p45"/>
            <p:cNvSpPr/>
            <p:nvPr/>
          </p:nvSpPr>
          <p:spPr>
            <a:xfrm>
              <a:off x="6313487" y="2800350"/>
              <a:ext cx="381000" cy="381000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sp>
          <p:nvSpPr>
            <p:cNvPr id="894" name="Google Shape;894;p45"/>
            <p:cNvSpPr/>
            <p:nvPr/>
          </p:nvSpPr>
          <p:spPr>
            <a:xfrm>
              <a:off x="5176837" y="3467100"/>
              <a:ext cx="381000" cy="381000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cxnSp>
          <p:nvCxnSpPr>
            <p:cNvPr id="895" name="Google Shape;895;p45"/>
            <p:cNvCxnSpPr/>
            <p:nvPr/>
          </p:nvCxnSpPr>
          <p:spPr>
            <a:xfrm rot="-5400000" flipH="1">
              <a:off x="6850446" y="3886981"/>
              <a:ext cx="360681" cy="132033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96" name="Google Shape;896;p45"/>
            <p:cNvSpPr/>
            <p:nvPr/>
          </p:nvSpPr>
          <p:spPr>
            <a:xfrm>
              <a:off x="6650546" y="3448410"/>
              <a:ext cx="381000" cy="381000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897" name="Google Shape;897;p45"/>
            <p:cNvSpPr/>
            <p:nvPr/>
          </p:nvSpPr>
          <p:spPr>
            <a:xfrm>
              <a:off x="6942465" y="4113964"/>
              <a:ext cx="381000" cy="381000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</p:txBody>
        </p:sp>
      </p:grpSp>
      <p:grpSp>
        <p:nvGrpSpPr>
          <p:cNvPr id="898" name="Google Shape;898;p45"/>
          <p:cNvGrpSpPr/>
          <p:nvPr/>
        </p:nvGrpSpPr>
        <p:grpSpPr>
          <a:xfrm>
            <a:off x="1413136" y="2772095"/>
            <a:ext cx="2734793" cy="3143258"/>
            <a:chOff x="1374778" y="1590232"/>
            <a:chExt cx="2734793" cy="3143258"/>
          </a:xfrm>
        </p:grpSpPr>
        <p:cxnSp>
          <p:nvCxnSpPr>
            <p:cNvPr id="899" name="Google Shape;899;p45"/>
            <p:cNvCxnSpPr/>
            <p:nvPr/>
          </p:nvCxnSpPr>
          <p:spPr>
            <a:xfrm rot="5400000">
              <a:off x="1458476" y="4192731"/>
              <a:ext cx="322538" cy="111715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0" name="Google Shape;900;p45"/>
            <p:cNvCxnSpPr/>
            <p:nvPr/>
          </p:nvCxnSpPr>
          <p:spPr>
            <a:xfrm rot="5400000">
              <a:off x="1716444" y="3612163"/>
              <a:ext cx="322538" cy="111715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01" name="Google Shape;901;p45"/>
            <p:cNvSpPr/>
            <p:nvPr/>
          </p:nvSpPr>
          <p:spPr>
            <a:xfrm>
              <a:off x="2144716" y="2668152"/>
              <a:ext cx="322262" cy="322263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902" name="Google Shape;902;p45"/>
            <p:cNvCxnSpPr/>
            <p:nvPr/>
          </p:nvCxnSpPr>
          <p:spPr>
            <a:xfrm rot="5400000">
              <a:off x="1974412" y="3031594"/>
              <a:ext cx="322538" cy="111715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03" name="Google Shape;903;p45"/>
            <p:cNvSpPr txBox="1"/>
            <p:nvPr/>
          </p:nvSpPr>
          <p:spPr>
            <a:xfrm>
              <a:off x="2173292" y="3627796"/>
              <a:ext cx="1936279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rgbClr val="C00000"/>
                </a:buClr>
                <a:buSzPts val="1400"/>
              </a:pPr>
              <a:r>
                <a:rPr lang="ru-RU" sz="1400" b="1" i="1" dirty="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ru-RU" sz="1400" b="1" i="1" dirty="0" err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Несбалансировано</a:t>
              </a:r>
              <a:endParaRPr dirty="0"/>
            </a:p>
          </p:txBody>
        </p:sp>
        <p:sp>
          <p:nvSpPr>
            <p:cNvPr id="904" name="Google Shape;904;p45"/>
            <p:cNvSpPr/>
            <p:nvPr/>
          </p:nvSpPr>
          <p:spPr>
            <a:xfrm>
              <a:off x="1900241" y="3230127"/>
              <a:ext cx="322262" cy="322263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/>
            </a:p>
          </p:txBody>
        </p:sp>
        <p:sp>
          <p:nvSpPr>
            <p:cNvPr id="905" name="Google Shape;905;p45"/>
            <p:cNvSpPr/>
            <p:nvPr/>
          </p:nvSpPr>
          <p:spPr>
            <a:xfrm>
              <a:off x="1622428" y="3811152"/>
              <a:ext cx="322263" cy="322263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sp>
          <p:nvSpPr>
            <p:cNvPr id="906" name="Google Shape;906;p45"/>
            <p:cNvSpPr/>
            <p:nvPr/>
          </p:nvSpPr>
          <p:spPr>
            <a:xfrm>
              <a:off x="1374778" y="4411227"/>
              <a:ext cx="322263" cy="322263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907" name="Google Shape;907;p45"/>
            <p:cNvSpPr/>
            <p:nvPr/>
          </p:nvSpPr>
          <p:spPr>
            <a:xfrm>
              <a:off x="2489997" y="2143918"/>
              <a:ext cx="322262" cy="322263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cxnSp>
          <p:nvCxnSpPr>
            <p:cNvPr id="908" name="Google Shape;908;p45"/>
            <p:cNvCxnSpPr/>
            <p:nvPr/>
          </p:nvCxnSpPr>
          <p:spPr>
            <a:xfrm rot="5400000">
              <a:off x="2319693" y="2507360"/>
              <a:ext cx="322538" cy="111715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09" name="Google Shape;909;p45"/>
            <p:cNvSpPr/>
            <p:nvPr/>
          </p:nvSpPr>
          <p:spPr>
            <a:xfrm>
              <a:off x="2829325" y="1590232"/>
              <a:ext cx="322262" cy="322263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</p:txBody>
        </p:sp>
        <p:cxnSp>
          <p:nvCxnSpPr>
            <p:cNvPr id="910" name="Google Shape;910;p45"/>
            <p:cNvCxnSpPr/>
            <p:nvPr/>
          </p:nvCxnSpPr>
          <p:spPr>
            <a:xfrm rot="5400000">
              <a:off x="2659021" y="1953674"/>
              <a:ext cx="322538" cy="111715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734399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46"/>
          <p:cNvSpPr txBox="1">
            <a:spLocks noGrp="1"/>
          </p:cNvSpPr>
          <p:nvPr>
            <p:ph type="title"/>
          </p:nvPr>
        </p:nvSpPr>
        <p:spPr>
          <a:xfrm>
            <a:off x="538369" y="757777"/>
            <a:ext cx="814346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b="0" dirty="0">
                <a:solidFill>
                  <a:srgbClr val="295CA8"/>
                </a:solidFill>
              </a:rPr>
              <a:t>Класс </a:t>
            </a:r>
            <a:r>
              <a:rPr lang="en-US" b="0" dirty="0">
                <a:solidFill>
                  <a:srgbClr val="295CA8"/>
                </a:solidFill>
              </a:rPr>
              <a:t>BST (1/4)</a:t>
            </a:r>
            <a:endParaRPr b="0" dirty="0">
              <a:solidFill>
                <a:srgbClr val="295CA8"/>
              </a:solidFill>
            </a:endParaRPr>
          </a:p>
        </p:txBody>
      </p:sp>
      <p:sp>
        <p:nvSpPr>
          <p:cNvPr id="916" name="Google Shape;916;p46"/>
          <p:cNvSpPr txBox="1">
            <a:spLocks noGrp="1"/>
          </p:cNvSpPr>
          <p:nvPr>
            <p:ph type="body" idx="1"/>
          </p:nvPr>
        </p:nvSpPr>
        <p:spPr>
          <a:xfrm>
            <a:off x="538369" y="1496410"/>
            <a:ext cx="8300831" cy="4930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55600">
              <a:buSzPts val="2400"/>
              <a:buFont typeface="Arial"/>
              <a:buChar char="●"/>
            </a:pPr>
            <a:r>
              <a:rPr lang="ru-RU" sz="2400" dirty="0"/>
              <a:t>Что умеют делать </a:t>
            </a:r>
            <a:r>
              <a:rPr lang="en-US" sz="2400" dirty="0"/>
              <a:t>BST?</a:t>
            </a:r>
            <a:endParaRPr dirty="0"/>
          </a:p>
          <a:p>
            <a:pPr lvl="1" indent="-355600">
              <a:spcBef>
                <a:spcPts val="600"/>
              </a:spcBef>
              <a:buSzPts val="2000"/>
              <a:buFont typeface="Courier New"/>
              <a:buChar char="o"/>
            </a:pPr>
            <a:r>
              <a:rPr lang="ru-RU" sz="2000" dirty="0"/>
              <a:t>Очень похоже на отсортированные связанные списки</a:t>
            </a:r>
            <a:r>
              <a:rPr lang="en-US" sz="2000" dirty="0"/>
              <a:t>: </a:t>
            </a:r>
            <a:r>
              <a:rPr lang="ru-RU" sz="2000" dirty="0"/>
              <a:t> методы </a:t>
            </a:r>
            <a:r>
              <a:rPr lang="en-US" sz="2000" i="1" dirty="0"/>
              <a:t>insert</a:t>
            </a:r>
            <a:r>
              <a:rPr lang="en-US" sz="2000" dirty="0"/>
              <a:t>, </a:t>
            </a:r>
            <a:r>
              <a:rPr lang="en-US" sz="2000" i="1" dirty="0"/>
              <a:t>remove</a:t>
            </a:r>
            <a:r>
              <a:rPr lang="en-US" sz="2000" dirty="0"/>
              <a:t>,</a:t>
            </a:r>
            <a:r>
              <a:rPr lang="en-US" sz="2000" i="1" dirty="0"/>
              <a:t> size, empty</a:t>
            </a:r>
            <a:r>
              <a:rPr lang="ru-RU" sz="2000" i="1" dirty="0"/>
              <a:t> для операций</a:t>
            </a:r>
            <a:endParaRPr dirty="0"/>
          </a:p>
          <a:p>
            <a:pPr lvl="1" indent="-355600">
              <a:spcBef>
                <a:spcPts val="600"/>
              </a:spcBef>
              <a:buSzPts val="2000"/>
              <a:buFont typeface="Courier New"/>
              <a:buChar char="o"/>
            </a:pPr>
            <a:r>
              <a:rPr lang="ru-RU" sz="2000" dirty="0"/>
              <a:t>В BST также есть собственный метод поиска — немного более сложный, чем просто перебор узлов.</a:t>
            </a:r>
            <a:endParaRPr sz="2000" dirty="0"/>
          </a:p>
          <a:p>
            <a:pPr lvl="1" indent="-228600">
              <a:spcBef>
                <a:spcPts val="600"/>
              </a:spcBef>
              <a:buSzPts val="2000"/>
              <a:buNone/>
            </a:pPr>
            <a:endParaRPr sz="2000" dirty="0"/>
          </a:p>
          <a:p>
            <a:pPr indent="-355600">
              <a:spcBef>
                <a:spcPts val="600"/>
              </a:spcBef>
              <a:buSzPts val="2400"/>
              <a:buFont typeface="Arial"/>
              <a:buChar char="●"/>
            </a:pPr>
            <a:r>
              <a:rPr lang="ru-RU" sz="2400" dirty="0"/>
              <a:t>Как бы выглядела реализация класса </a:t>
            </a:r>
            <a:r>
              <a:rPr lang="en-US" sz="2400" dirty="0"/>
              <a:t>BST</a:t>
            </a:r>
            <a:endParaRPr lang="ru-RU" sz="2400" dirty="0"/>
          </a:p>
          <a:p>
            <a:pPr lvl="1" indent="-355600">
              <a:spcBef>
                <a:spcPts val="600"/>
              </a:spcBef>
              <a:buSzPts val="2000"/>
              <a:buFont typeface="Courier New"/>
              <a:buChar char="o"/>
            </a:pPr>
            <a:r>
              <a:rPr lang="ru-RU" sz="2000" dirty="0"/>
              <a:t>в дополнении к указанным, левой и правой ссылкам на дочерние узлы  мы добавим обязательную ссылку  «назад» для простоты реализации (для метода </a:t>
            </a:r>
            <a:r>
              <a:rPr lang="en-US" sz="20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remove</a:t>
            </a:r>
            <a:r>
              <a:rPr lang="en-US" sz="2000" dirty="0"/>
              <a:t> – </a:t>
            </a:r>
            <a:r>
              <a:rPr lang="ru-RU" sz="2000" dirty="0"/>
              <a:t>аналог для ссылки </a:t>
            </a:r>
            <a:r>
              <a:rPr lang="en-US" sz="20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previous</a:t>
            </a:r>
            <a:r>
              <a:rPr lang="en-US" sz="2000" dirty="0"/>
              <a:t> </a:t>
            </a:r>
            <a:r>
              <a:rPr lang="ru-RU" sz="2000" dirty="0"/>
              <a:t>в двусвязных списках</a:t>
            </a:r>
            <a:r>
              <a:rPr lang="en-US" sz="2000" dirty="0"/>
              <a:t>)</a:t>
            </a:r>
            <a:endParaRPr dirty="0"/>
          </a:p>
          <a:p>
            <a:pPr lvl="1" indent="-355600">
              <a:spcBef>
                <a:spcPts val="600"/>
              </a:spcBef>
              <a:buSzPts val="2000"/>
              <a:buFont typeface="Courier New"/>
              <a:buChar char="o"/>
            </a:pPr>
            <a:r>
              <a:rPr lang="ru-RU" sz="2000" dirty="0"/>
              <a:t>Мы с вами рассматривали уже работу с двусвязными списками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0447353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7"/>
          <p:cNvSpPr txBox="1">
            <a:spLocks noGrp="1"/>
          </p:cNvSpPr>
          <p:nvPr>
            <p:ph type="title"/>
          </p:nvPr>
        </p:nvSpPr>
        <p:spPr>
          <a:xfrm>
            <a:off x="759891" y="46491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 </a:t>
            </a:r>
            <a:r>
              <a:rPr lang="ru-RU" b="0" dirty="0">
                <a:solidFill>
                  <a:srgbClr val="295CA8"/>
                </a:solidFill>
              </a:rPr>
              <a:t>Узлы</a:t>
            </a:r>
            <a:r>
              <a:rPr lang="en-US" b="0" dirty="0">
                <a:solidFill>
                  <a:srgbClr val="295CA8"/>
                </a:solidFill>
              </a:rPr>
              <a:t>, </a:t>
            </a:r>
            <a:r>
              <a:rPr lang="ru-RU" b="0" dirty="0">
                <a:solidFill>
                  <a:srgbClr val="295CA8"/>
                </a:solidFill>
              </a:rPr>
              <a:t>данные</a:t>
            </a:r>
            <a:r>
              <a:rPr lang="en-US" b="0" dirty="0">
                <a:solidFill>
                  <a:srgbClr val="295CA8"/>
                </a:solidFill>
              </a:rPr>
              <a:t>, </a:t>
            </a:r>
            <a:r>
              <a:rPr lang="ru-RU" b="0" dirty="0">
                <a:solidFill>
                  <a:srgbClr val="295CA8"/>
                </a:solidFill>
              </a:rPr>
              <a:t>и ключи</a:t>
            </a:r>
            <a:endParaRPr b="0" dirty="0">
              <a:solidFill>
                <a:srgbClr val="295CA8"/>
              </a:solidFill>
            </a:endParaRPr>
          </a:p>
        </p:txBody>
      </p:sp>
      <p:sp>
        <p:nvSpPr>
          <p:cNvPr id="922" name="Google Shape;922;p47"/>
          <p:cNvSpPr txBox="1">
            <a:spLocks noGrp="1"/>
          </p:cNvSpPr>
          <p:nvPr>
            <p:ph type="body" idx="1"/>
          </p:nvPr>
        </p:nvSpPr>
        <p:spPr>
          <a:xfrm>
            <a:off x="351484" y="1120981"/>
            <a:ext cx="8229600" cy="196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indent="-355600">
              <a:buSzPts val="2400"/>
              <a:buFont typeface="Arial"/>
              <a:buChar char="●"/>
            </a:pPr>
            <a:r>
              <a:rPr lang="en-US" sz="24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2400" dirty="0"/>
              <a:t> </a:t>
            </a:r>
            <a:r>
              <a:rPr lang="ru-RU" sz="2400" dirty="0"/>
              <a:t>это композитная структура: которая может обладать множеством свойств</a:t>
            </a:r>
            <a:endParaRPr sz="2400" dirty="0"/>
          </a:p>
          <a:p>
            <a:pPr indent="-355600">
              <a:buSzPts val="2400"/>
              <a:buFont typeface="Arial"/>
              <a:buChar char="●"/>
            </a:pPr>
            <a:r>
              <a:rPr lang="ru-RU" sz="2400" dirty="0"/>
              <a:t>Одно из них является ключом по которому сортируются узлы (</a:t>
            </a:r>
            <a:r>
              <a:rPr lang="en-US" sz="24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ru-RU" sz="24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2400" dirty="0"/>
              <a:t>(</a:t>
            </a:r>
            <a:r>
              <a:rPr lang="ru-RU" sz="2400" dirty="0"/>
              <a:t>здесь</a:t>
            </a:r>
            <a:r>
              <a:rPr lang="en-US" sz="2400" dirty="0"/>
              <a:t>, </a:t>
            </a:r>
            <a:r>
              <a:rPr lang="ru-RU" sz="2400" dirty="0"/>
              <a:t>номер </a:t>
            </a:r>
            <a:r>
              <a:rPr lang="en-US" sz="2400" dirty="0"/>
              <a:t>ISBN #)</a:t>
            </a:r>
            <a:endParaRPr sz="1800" dirty="0"/>
          </a:p>
          <a:p>
            <a:pPr indent="-457200">
              <a:buSzPts val="2000"/>
              <a:buNone/>
            </a:pPr>
            <a:endParaRPr sz="2000" dirty="0"/>
          </a:p>
        </p:txBody>
      </p:sp>
      <p:grpSp>
        <p:nvGrpSpPr>
          <p:cNvPr id="923" name="Google Shape;923;p47"/>
          <p:cNvGrpSpPr/>
          <p:nvPr/>
        </p:nvGrpSpPr>
        <p:grpSpPr>
          <a:xfrm>
            <a:off x="759891" y="4530808"/>
            <a:ext cx="1607081" cy="865134"/>
            <a:chOff x="4665278" y="1763199"/>
            <a:chExt cx="3261380" cy="1680117"/>
          </a:xfrm>
        </p:grpSpPr>
        <p:sp>
          <p:nvSpPr>
            <p:cNvPr id="924" name="Google Shape;924;p47"/>
            <p:cNvSpPr/>
            <p:nvPr/>
          </p:nvSpPr>
          <p:spPr>
            <a:xfrm>
              <a:off x="6452839" y="1763199"/>
              <a:ext cx="356839" cy="356839"/>
            </a:xfrm>
            <a:prstGeom prst="ellipse">
              <a:avLst/>
            </a:prstGeom>
            <a:solidFill>
              <a:srgbClr val="CCEC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  <a:buSzPts val="2800"/>
              </a:pPr>
              <a:endParaRPr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5" name="Google Shape;925;p47"/>
            <p:cNvSpPr/>
            <p:nvPr/>
          </p:nvSpPr>
          <p:spPr>
            <a:xfrm>
              <a:off x="7569819" y="2346779"/>
              <a:ext cx="356839" cy="356839"/>
            </a:xfrm>
            <a:prstGeom prst="ellipse">
              <a:avLst/>
            </a:prstGeom>
            <a:solidFill>
              <a:srgbClr val="CCEC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  <a:buSzPts val="2800"/>
              </a:pPr>
              <a:endParaRPr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26" name="Google Shape;926;p47"/>
            <p:cNvCxnSpPr/>
            <p:nvPr/>
          </p:nvCxnSpPr>
          <p:spPr>
            <a:xfrm flipH="1">
              <a:off x="5739161" y="2008527"/>
              <a:ext cx="713678" cy="416312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7" name="Google Shape;927;p47"/>
            <p:cNvCxnSpPr/>
            <p:nvPr/>
          </p:nvCxnSpPr>
          <p:spPr>
            <a:xfrm>
              <a:off x="6809678" y="2008527"/>
              <a:ext cx="773151" cy="416312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28" name="Google Shape;928;p47"/>
            <p:cNvSpPr/>
            <p:nvPr/>
          </p:nvSpPr>
          <p:spPr>
            <a:xfrm>
              <a:off x="7225990" y="3086477"/>
              <a:ext cx="356839" cy="356839"/>
            </a:xfrm>
            <a:prstGeom prst="ellipse">
              <a:avLst/>
            </a:prstGeom>
            <a:solidFill>
              <a:srgbClr val="CCEC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  <a:buSzPts val="2800"/>
              </a:pPr>
              <a:endParaRPr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29" name="Google Shape;929;p47"/>
            <p:cNvCxnSpPr/>
            <p:nvPr/>
          </p:nvCxnSpPr>
          <p:spPr>
            <a:xfrm flipH="1">
              <a:off x="7486184" y="2712761"/>
              <a:ext cx="237893" cy="416313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30" name="Google Shape;930;p47"/>
            <p:cNvSpPr/>
            <p:nvPr/>
          </p:nvSpPr>
          <p:spPr>
            <a:xfrm>
              <a:off x="5695962" y="2870887"/>
              <a:ext cx="356839" cy="356839"/>
            </a:xfrm>
            <a:prstGeom prst="ellipse">
              <a:avLst/>
            </a:prstGeom>
            <a:solidFill>
              <a:srgbClr val="CCEC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  <a:buSzPts val="2800"/>
              </a:pPr>
              <a:endParaRPr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4665278" y="2870703"/>
              <a:ext cx="356839" cy="356839"/>
            </a:xfrm>
            <a:prstGeom prst="ellipse">
              <a:avLst/>
            </a:prstGeom>
            <a:solidFill>
              <a:srgbClr val="CCEC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  <a:buSzPts val="2800"/>
              </a:pPr>
              <a:endParaRPr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32" name="Google Shape;932;p47"/>
            <p:cNvCxnSpPr/>
            <p:nvPr/>
          </p:nvCxnSpPr>
          <p:spPr>
            <a:xfrm flipH="1">
              <a:off x="4949333" y="2633395"/>
              <a:ext cx="475785" cy="297366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" name="Google Shape;933;p47"/>
            <p:cNvCxnSpPr/>
            <p:nvPr/>
          </p:nvCxnSpPr>
          <p:spPr>
            <a:xfrm>
              <a:off x="5695962" y="2663132"/>
              <a:ext cx="118946" cy="237892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34" name="Google Shape;934;p47"/>
            <p:cNvSpPr/>
            <p:nvPr/>
          </p:nvSpPr>
          <p:spPr>
            <a:xfrm>
              <a:off x="5382322" y="2354012"/>
              <a:ext cx="356839" cy="356839"/>
            </a:xfrm>
            <a:prstGeom prst="ellipse">
              <a:avLst/>
            </a:prstGeom>
            <a:solidFill>
              <a:srgbClr val="CCEC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  <a:buSzPts val="2800"/>
              </a:pPr>
              <a:endParaRPr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35" name="Google Shape;935;p47"/>
          <p:cNvGrpSpPr/>
          <p:nvPr/>
        </p:nvGrpSpPr>
        <p:grpSpPr>
          <a:xfrm>
            <a:off x="3101988" y="3250737"/>
            <a:ext cx="1708573" cy="1440187"/>
            <a:chOff x="6546500" y="2422423"/>
            <a:chExt cx="1708573" cy="1094544"/>
          </a:xfrm>
        </p:grpSpPr>
        <p:sp>
          <p:nvSpPr>
            <p:cNvPr id="936" name="Google Shape;936;p47"/>
            <p:cNvSpPr/>
            <p:nvPr/>
          </p:nvSpPr>
          <p:spPr>
            <a:xfrm>
              <a:off x="6553199" y="2422423"/>
              <a:ext cx="1683393" cy="1094544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37" name="Google Shape;937;p47"/>
            <p:cNvCxnSpPr/>
            <p:nvPr/>
          </p:nvCxnSpPr>
          <p:spPr>
            <a:xfrm rot="10800000" flipH="1">
              <a:off x="6546500" y="2756080"/>
              <a:ext cx="1657918" cy="1535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8" name="Google Shape;938;p47"/>
            <p:cNvSpPr txBox="1"/>
            <p:nvPr/>
          </p:nvSpPr>
          <p:spPr>
            <a:xfrm>
              <a:off x="6608603" y="2475991"/>
              <a:ext cx="1574404" cy="233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Clr>
                  <a:srgbClr val="0000FF"/>
                </a:buClr>
                <a:buSzPts val="1400"/>
              </a:pPr>
              <a:r>
                <a:rPr lang="en-US" sz="14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Node&lt;Book&gt;</a:t>
              </a:r>
              <a:endParaRPr/>
            </a:p>
          </p:txBody>
        </p:sp>
        <p:sp>
          <p:nvSpPr>
            <p:cNvPr id="939" name="Google Shape;939;p47"/>
            <p:cNvSpPr txBox="1"/>
            <p:nvPr/>
          </p:nvSpPr>
          <p:spPr>
            <a:xfrm>
              <a:off x="6546500" y="2787180"/>
              <a:ext cx="1708573" cy="6315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rgbClr val="FF0000"/>
                </a:buClr>
                <a:buSzPts val="1200"/>
              </a:pPr>
              <a:r>
                <a:rPr lang="en-US" sz="12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data</a:t>
              </a:r>
              <a:endParaRPr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>
                <a:buClr>
                  <a:srgbClr val="0000FF"/>
                </a:buClr>
                <a:buSzPts val="1200"/>
              </a:pPr>
              <a:r>
                <a:rPr lang="en-US" sz="12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parent</a:t>
              </a:r>
              <a:endParaRPr/>
            </a:p>
            <a:p>
              <a:pPr>
                <a:buClr>
                  <a:srgbClr val="0000FF"/>
                </a:buClr>
                <a:buSzPts val="1200"/>
              </a:pPr>
              <a:r>
                <a:rPr lang="en-US" sz="12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right</a:t>
              </a:r>
              <a:endParaRPr/>
            </a:p>
            <a:p>
              <a:pPr>
                <a:buClr>
                  <a:srgbClr val="0000FF"/>
                </a:buClr>
                <a:buSzPts val="1200"/>
              </a:pPr>
              <a:r>
                <a:rPr lang="en-US" sz="12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left</a:t>
              </a:r>
              <a:endParaRPr/>
            </a:p>
          </p:txBody>
        </p:sp>
      </p:grpSp>
      <p:grpSp>
        <p:nvGrpSpPr>
          <p:cNvPr id="940" name="Google Shape;940;p47"/>
          <p:cNvGrpSpPr/>
          <p:nvPr/>
        </p:nvGrpSpPr>
        <p:grpSpPr>
          <a:xfrm>
            <a:off x="5881208" y="3279453"/>
            <a:ext cx="1760136" cy="1435100"/>
            <a:chOff x="6553200" y="2422423"/>
            <a:chExt cx="1447800" cy="1435100"/>
          </a:xfrm>
        </p:grpSpPr>
        <p:sp>
          <p:nvSpPr>
            <p:cNvPr id="941" name="Google Shape;941;p47"/>
            <p:cNvSpPr/>
            <p:nvPr/>
          </p:nvSpPr>
          <p:spPr>
            <a:xfrm>
              <a:off x="6553200" y="2422423"/>
              <a:ext cx="1447800" cy="132745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42" name="Google Shape;942;p47"/>
            <p:cNvCxnSpPr/>
            <p:nvPr/>
          </p:nvCxnSpPr>
          <p:spPr>
            <a:xfrm>
              <a:off x="6553200" y="2800350"/>
              <a:ext cx="1447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3" name="Google Shape;943;p47"/>
            <p:cNvSpPr txBox="1"/>
            <p:nvPr/>
          </p:nvSpPr>
          <p:spPr>
            <a:xfrm>
              <a:off x="6662188" y="2467256"/>
              <a:ext cx="126261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Clr>
                  <a:srgbClr val="0000FF"/>
                </a:buClr>
                <a:buSzPts val="1400"/>
              </a:pPr>
              <a:r>
                <a:rPr lang="en-US" sz="14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Book</a:t>
              </a:r>
              <a:endParaRPr/>
            </a:p>
          </p:txBody>
        </p:sp>
        <p:sp>
          <p:nvSpPr>
            <p:cNvPr id="944" name="Google Shape;944;p47"/>
            <p:cNvSpPr txBox="1"/>
            <p:nvPr/>
          </p:nvSpPr>
          <p:spPr>
            <a:xfrm>
              <a:off x="6553200" y="2811083"/>
              <a:ext cx="1447800" cy="1046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rgbClr val="0000FF"/>
                </a:buClr>
                <a:buSzPts val="1200"/>
              </a:pPr>
              <a:r>
                <a:rPr lang="en-US" sz="12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isbn = 9783245206 </a:t>
              </a:r>
              <a:endParaRPr/>
            </a:p>
            <a:p>
              <a:pPr>
                <a:buClr>
                  <a:srgbClr val="0000FF"/>
                </a:buClr>
                <a:buSzPts val="1200"/>
              </a:pPr>
              <a:r>
                <a:rPr lang="en-US" sz="12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pubDate = …</a:t>
              </a:r>
              <a:endParaRPr/>
            </a:p>
            <a:p>
              <a:pPr>
                <a:buClr>
                  <a:srgbClr val="0000FF"/>
                </a:buClr>
                <a:buSzPts val="1200"/>
              </a:pPr>
              <a:r>
                <a:rPr lang="en-US" sz="12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title = …</a:t>
              </a:r>
              <a:endParaRPr/>
            </a:p>
            <a:p>
              <a:pPr>
                <a:buClr>
                  <a:srgbClr val="0000FF"/>
                </a:buClr>
                <a:buSzPts val="1200"/>
              </a:pPr>
              <a:r>
                <a:rPr lang="en-US" sz="12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author = …</a:t>
              </a:r>
              <a:endParaRPr/>
            </a:p>
            <a:p>
              <a:pPr algn="ctr">
                <a:buClr>
                  <a:srgbClr val="000000"/>
                </a:buClr>
                <a:buSzPts val="1200"/>
              </a:pPr>
              <a:endParaRPr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945" name="Google Shape;945;p47"/>
          <p:cNvGrpSpPr/>
          <p:nvPr/>
        </p:nvGrpSpPr>
        <p:grpSpPr>
          <a:xfrm>
            <a:off x="254780" y="3273257"/>
            <a:ext cx="1981200" cy="789675"/>
            <a:chOff x="6553200" y="2422423"/>
            <a:chExt cx="1447800" cy="971433"/>
          </a:xfrm>
        </p:grpSpPr>
        <p:sp>
          <p:nvSpPr>
            <p:cNvPr id="946" name="Google Shape;946;p47"/>
            <p:cNvSpPr/>
            <p:nvPr/>
          </p:nvSpPr>
          <p:spPr>
            <a:xfrm>
              <a:off x="6553200" y="2422423"/>
              <a:ext cx="1447800" cy="971433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47" name="Google Shape;947;p47"/>
            <p:cNvCxnSpPr/>
            <p:nvPr/>
          </p:nvCxnSpPr>
          <p:spPr>
            <a:xfrm>
              <a:off x="6553200" y="2800350"/>
              <a:ext cx="1447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8" name="Google Shape;948;p47"/>
            <p:cNvSpPr txBox="1"/>
            <p:nvPr/>
          </p:nvSpPr>
          <p:spPr>
            <a:xfrm>
              <a:off x="6553200" y="2498516"/>
              <a:ext cx="1447799" cy="3785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Clr>
                  <a:srgbClr val="0000FF"/>
                </a:buClr>
                <a:buSzPts val="1400"/>
              </a:pPr>
              <a:r>
                <a:rPr lang="en-US" sz="14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BinarySearchTree</a:t>
              </a:r>
              <a:endParaRPr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949" name="Google Shape;949;p47"/>
            <p:cNvSpPr txBox="1"/>
            <p:nvPr/>
          </p:nvSpPr>
          <p:spPr>
            <a:xfrm>
              <a:off x="6553200" y="2870636"/>
              <a:ext cx="1447800" cy="378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Clr>
                  <a:srgbClr val="0000FF"/>
                </a:buClr>
                <a:buSzPts val="1400"/>
              </a:pPr>
              <a:r>
                <a:rPr lang="en-US" sz="14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/>
            </a:p>
          </p:txBody>
        </p:sp>
      </p:grpSp>
      <p:cxnSp>
        <p:nvCxnSpPr>
          <p:cNvPr id="950" name="Google Shape;950;p47"/>
          <p:cNvCxnSpPr/>
          <p:nvPr/>
        </p:nvCxnSpPr>
        <p:spPr>
          <a:xfrm rot="10800000" flipH="1">
            <a:off x="3581400" y="3482260"/>
            <a:ext cx="2985608" cy="39266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51" name="Google Shape;951;p47"/>
          <p:cNvSpPr/>
          <p:nvPr/>
        </p:nvSpPr>
        <p:spPr>
          <a:xfrm rot="10800000" flipH="1">
            <a:off x="1507279" y="4397573"/>
            <a:ext cx="471456" cy="467757"/>
          </a:xfrm>
          <a:prstGeom prst="ellipse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47"/>
          <p:cNvSpPr/>
          <p:nvPr/>
        </p:nvSpPr>
        <p:spPr>
          <a:xfrm>
            <a:off x="5906144" y="3606443"/>
            <a:ext cx="1793607" cy="398166"/>
          </a:xfrm>
          <a:prstGeom prst="ellipse">
            <a:avLst/>
          </a:prstGeom>
          <a:noFill/>
          <a:ln w="25400" cap="flat" cmpd="sng">
            <a:solidFill>
              <a:srgbClr val="FF01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3" name="Google Shape;95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3725" y="3458727"/>
            <a:ext cx="1212784" cy="8323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4" name="Google Shape;954;p47"/>
          <p:cNvCxnSpPr/>
          <p:nvPr/>
        </p:nvCxnSpPr>
        <p:spPr>
          <a:xfrm>
            <a:off x="3761991" y="4032896"/>
            <a:ext cx="1408587" cy="351428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55" name="Google Shape;955;p47"/>
          <p:cNvSpPr txBox="1"/>
          <p:nvPr/>
        </p:nvSpPr>
        <p:spPr>
          <a:xfrm>
            <a:off x="5095321" y="4329189"/>
            <a:ext cx="63350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FF"/>
              </a:buClr>
              <a:buSzPts val="1600"/>
            </a:pPr>
            <a:r>
              <a:rPr lang="en-U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2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56" name="Google Shape;956;p47"/>
          <p:cNvCxnSpPr/>
          <p:nvPr/>
        </p:nvCxnSpPr>
        <p:spPr>
          <a:xfrm rot="10800000" flipH="1">
            <a:off x="1502656" y="3502308"/>
            <a:ext cx="1799164" cy="29932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957" name="Google Shape;957;p47"/>
          <p:cNvGrpSpPr/>
          <p:nvPr/>
        </p:nvGrpSpPr>
        <p:grpSpPr>
          <a:xfrm>
            <a:off x="2472862" y="4936992"/>
            <a:ext cx="1708573" cy="857781"/>
            <a:chOff x="6546500" y="2422423"/>
            <a:chExt cx="1708573" cy="651915"/>
          </a:xfrm>
        </p:grpSpPr>
        <p:sp>
          <p:nvSpPr>
            <p:cNvPr id="958" name="Google Shape;958;p47"/>
            <p:cNvSpPr/>
            <p:nvPr/>
          </p:nvSpPr>
          <p:spPr>
            <a:xfrm>
              <a:off x="6553199" y="2422423"/>
              <a:ext cx="1683393" cy="65191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59" name="Google Shape;959;p47"/>
            <p:cNvCxnSpPr/>
            <p:nvPr/>
          </p:nvCxnSpPr>
          <p:spPr>
            <a:xfrm rot="10800000" flipH="1">
              <a:off x="6546500" y="2756080"/>
              <a:ext cx="1657918" cy="1535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0" name="Google Shape;960;p47"/>
            <p:cNvSpPr txBox="1"/>
            <p:nvPr/>
          </p:nvSpPr>
          <p:spPr>
            <a:xfrm>
              <a:off x="6608603" y="2475990"/>
              <a:ext cx="1574404" cy="233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Clr>
                  <a:srgbClr val="0000FF"/>
                </a:buClr>
                <a:buSzPts val="1400"/>
              </a:pPr>
              <a:r>
                <a:rPr lang="en-US" sz="14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Node&lt;Book&gt;</a:t>
              </a:r>
              <a:endParaRPr/>
            </a:p>
          </p:txBody>
        </p:sp>
        <p:sp>
          <p:nvSpPr>
            <p:cNvPr id="961" name="Google Shape;961;p47"/>
            <p:cNvSpPr txBox="1"/>
            <p:nvPr/>
          </p:nvSpPr>
          <p:spPr>
            <a:xfrm>
              <a:off x="6546500" y="2787180"/>
              <a:ext cx="1708573" cy="210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rgbClr val="FF0000"/>
                </a:buClr>
                <a:buSzPts val="1200"/>
              </a:pPr>
              <a:r>
                <a:rPr lang="en-US" sz="12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...</a:t>
              </a:r>
              <a:endParaRPr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962" name="Google Shape;962;p47"/>
          <p:cNvGrpSpPr/>
          <p:nvPr/>
        </p:nvGrpSpPr>
        <p:grpSpPr>
          <a:xfrm>
            <a:off x="4817004" y="4875179"/>
            <a:ext cx="1708573" cy="857781"/>
            <a:chOff x="6546500" y="2422423"/>
            <a:chExt cx="1708573" cy="651915"/>
          </a:xfrm>
        </p:grpSpPr>
        <p:sp>
          <p:nvSpPr>
            <p:cNvPr id="963" name="Google Shape;963;p47"/>
            <p:cNvSpPr/>
            <p:nvPr/>
          </p:nvSpPr>
          <p:spPr>
            <a:xfrm>
              <a:off x="6553199" y="2422423"/>
              <a:ext cx="1683393" cy="65191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4" name="Google Shape;964;p47"/>
            <p:cNvCxnSpPr/>
            <p:nvPr/>
          </p:nvCxnSpPr>
          <p:spPr>
            <a:xfrm rot="10800000" flipH="1">
              <a:off x="6546500" y="2756080"/>
              <a:ext cx="1657918" cy="1535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5" name="Google Shape;965;p47"/>
            <p:cNvSpPr txBox="1"/>
            <p:nvPr/>
          </p:nvSpPr>
          <p:spPr>
            <a:xfrm>
              <a:off x="6608603" y="2475990"/>
              <a:ext cx="1574404" cy="233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Clr>
                  <a:srgbClr val="0000FF"/>
                </a:buClr>
                <a:buSzPts val="1400"/>
              </a:pPr>
              <a:r>
                <a:rPr lang="en-US" sz="14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Node&lt;Book&gt;</a:t>
              </a:r>
              <a:endParaRPr/>
            </a:p>
          </p:txBody>
        </p:sp>
        <p:sp>
          <p:nvSpPr>
            <p:cNvPr id="966" name="Google Shape;966;p47"/>
            <p:cNvSpPr txBox="1"/>
            <p:nvPr/>
          </p:nvSpPr>
          <p:spPr>
            <a:xfrm>
              <a:off x="6546500" y="2787180"/>
              <a:ext cx="1708573" cy="210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rgbClr val="FF0000"/>
                </a:buClr>
                <a:buSzPts val="1200"/>
              </a:pPr>
              <a:r>
                <a:rPr lang="en-US" sz="12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...</a:t>
              </a:r>
              <a:endParaRPr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cxnSp>
        <p:nvCxnSpPr>
          <p:cNvPr id="967" name="Google Shape;967;p47"/>
          <p:cNvCxnSpPr/>
          <p:nvPr/>
        </p:nvCxnSpPr>
        <p:spPr>
          <a:xfrm flipH="1">
            <a:off x="3164091" y="4556782"/>
            <a:ext cx="234067" cy="50897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68" name="Google Shape;968;p47"/>
          <p:cNvCxnSpPr/>
          <p:nvPr/>
        </p:nvCxnSpPr>
        <p:spPr>
          <a:xfrm>
            <a:off x="3646598" y="4217481"/>
            <a:ext cx="1427606" cy="79757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69" name="Google Shape;969;p47"/>
          <p:cNvCxnSpPr/>
          <p:nvPr/>
        </p:nvCxnSpPr>
        <p:spPr>
          <a:xfrm>
            <a:off x="1254261" y="3969810"/>
            <a:ext cx="324206" cy="367317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0407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48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класс</a:t>
            </a:r>
            <a:r>
              <a:rPr lang="en-US" b="0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Book</a:t>
            </a:r>
            <a:r>
              <a:rPr lang="ru-RU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dirty="0">
                <a:solidFill>
                  <a:srgbClr val="000000"/>
                </a:solidFill>
                <a:sym typeface="Consolas"/>
              </a:rPr>
              <a:t>как</a:t>
            </a:r>
            <a:r>
              <a:rPr lang="ru-RU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тип </a:t>
            </a:r>
            <a:r>
              <a:rPr lang="en-US" dirty="0">
                <a:solidFill>
                  <a:srgbClr val="000000"/>
                </a:solidFill>
              </a:rPr>
              <a:t>Comparable</a:t>
            </a:r>
            <a:endParaRPr dirty="0"/>
          </a:p>
        </p:txBody>
      </p:sp>
      <p:sp>
        <p:nvSpPr>
          <p:cNvPr id="975" name="Google Shape;975;p48"/>
          <p:cNvSpPr txBox="1">
            <a:spLocks noGrp="1"/>
          </p:cNvSpPr>
          <p:nvPr>
            <p:ph type="body" idx="1"/>
          </p:nvPr>
        </p:nvSpPr>
        <p:spPr>
          <a:xfrm>
            <a:off x="198783" y="980661"/>
            <a:ext cx="5698434" cy="43337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3400" lvl="1" indent="0">
              <a:buClr>
                <a:srgbClr val="000000"/>
              </a:buClr>
              <a:buSzPts val="1800"/>
              <a:buNone/>
            </a:pPr>
            <a:endParaRPr sz="1800" dirty="0">
              <a:solidFill>
                <a:srgbClr val="224AF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19100" indent="-342900">
              <a:buClr>
                <a:srgbClr val="000000"/>
              </a:buClr>
              <a:buSzPts val="1800"/>
            </a:pPr>
            <a:r>
              <a:rPr lang="en-US" sz="18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compareBooks</a:t>
            </a:r>
            <a:r>
              <a:rPr lang="ru-RU" sz="18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 dirty="0">
                <a:solidFill>
                  <a:srgbClr val="000000"/>
                </a:solidFill>
                <a:sym typeface="Consolas"/>
              </a:rPr>
              <a:t>определяет, поэтому мы можем легко сравнить значение</a:t>
            </a:r>
            <a:r>
              <a:rPr lang="en-US" sz="1800" dirty="0">
                <a:solidFill>
                  <a:srgbClr val="000000"/>
                </a:solidFill>
              </a:rPr>
              <a:t> 2 </a:t>
            </a:r>
            <a:r>
              <a:rPr lang="ru-RU" sz="1800" dirty="0">
                <a:solidFill>
                  <a:srgbClr val="000000"/>
                </a:solidFill>
              </a:rPr>
              <a:t>любых книг</a:t>
            </a:r>
            <a:endParaRPr sz="1800" dirty="0">
              <a:solidFill>
                <a:srgbClr val="000000"/>
              </a:solidFill>
            </a:endParaRPr>
          </a:p>
          <a:p>
            <a:pPr lvl="1" indent="-342900"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ru-RU" sz="1400" dirty="0">
                <a:solidFill>
                  <a:srgbClr val="000000"/>
                </a:solidFill>
              </a:rPr>
              <a:t>возвращает число, которое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&lt;0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ru-RU" sz="1400" dirty="0">
                <a:solidFill>
                  <a:srgbClr val="000000"/>
                </a:solidFill>
              </a:rPr>
              <a:t> или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0 </a:t>
            </a:r>
            <a:r>
              <a:rPr lang="ru-RU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или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ru-RU" sz="1400" dirty="0">
                <a:solidFill>
                  <a:srgbClr val="000000"/>
                </a:solidFill>
              </a:rPr>
              <a:t>значение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&gt;0</a:t>
            </a:r>
            <a:r>
              <a:rPr lang="en-US" sz="1400" dirty="0">
                <a:solidFill>
                  <a:srgbClr val="000000"/>
                </a:solidFill>
              </a:rPr>
              <a:t>, </a:t>
            </a:r>
            <a:r>
              <a:rPr lang="ru-RU" sz="1400" dirty="0">
                <a:solidFill>
                  <a:srgbClr val="000000"/>
                </a:solidFill>
              </a:rPr>
              <a:t>в зависимости от номеров </a:t>
            </a:r>
            <a:r>
              <a:rPr lang="en-US" sz="1400" dirty="0">
                <a:solidFill>
                  <a:srgbClr val="000000"/>
                </a:solidFill>
              </a:rPr>
              <a:t>ISBN </a:t>
            </a:r>
            <a:endParaRPr lang="ru-RU" sz="1400" dirty="0">
              <a:solidFill>
                <a:srgbClr val="000000"/>
              </a:solidFill>
            </a:endParaRPr>
          </a:p>
          <a:p>
            <a:pPr lvl="1" indent="-342900"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</a:rPr>
              <a:t>&lt;0 </a:t>
            </a:r>
            <a:r>
              <a:rPr lang="ru-RU" sz="1400" dirty="0">
                <a:solidFill>
                  <a:srgbClr val="000000"/>
                </a:solidFill>
              </a:rPr>
              <a:t> в том случае если хранится</a:t>
            </a:r>
          </a:p>
          <a:p>
            <a:pPr marL="571500" lvl="1" indent="0">
              <a:buClr>
                <a:srgbClr val="000000"/>
              </a:buClr>
              <a:buSzPts val="1400"/>
              <a:buNone/>
            </a:pPr>
            <a:r>
              <a:rPr lang="ru-RU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this.isbn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000000"/>
                </a:solidFill>
              </a:rPr>
              <a:t>&lt; </a:t>
            </a:r>
            <a:r>
              <a:rPr lang="en-US" sz="14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toCompare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endParaRPr dirty="0"/>
          </a:p>
        </p:txBody>
      </p:sp>
      <p:sp>
        <p:nvSpPr>
          <p:cNvPr id="976" name="Google Shape;976;p48"/>
          <p:cNvSpPr txBox="1">
            <a:spLocks noGrp="1"/>
          </p:cNvSpPr>
          <p:nvPr>
            <p:ph type="body" idx="2"/>
          </p:nvPr>
        </p:nvSpPr>
        <p:spPr>
          <a:xfrm>
            <a:off x="198783" y="3147518"/>
            <a:ext cx="8229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buClr>
                <a:schemeClr val="dk1"/>
              </a:buClr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public class Book 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57200">
              <a:buClr>
                <a:schemeClr val="dk1"/>
              </a:buClr>
              <a:buSzPts val="1100"/>
              <a:buNone/>
            </a:pPr>
            <a:r>
              <a:rPr lang="en-US" sz="14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   </a:t>
            </a:r>
            <a:r>
              <a:rPr lang="en-US" sz="14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ru-RU" sz="14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объявление переменных класса </a:t>
            </a:r>
            <a:r>
              <a:rPr lang="en-US" sz="14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isbn</a:t>
            </a:r>
            <a:r>
              <a:rPr lang="en-US" sz="14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, elided</a:t>
            </a:r>
            <a:endParaRPr dirty="0"/>
          </a:p>
          <a:p>
            <a:pPr indent="-457200">
              <a:buClr>
                <a:schemeClr val="dk1"/>
              </a:buClr>
              <a:buSzPts val="1100"/>
              <a:buNone/>
            </a:pPr>
            <a:r>
              <a:rPr lang="en-US" sz="1400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public Book(String author, String title, int 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isbn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){</a:t>
            </a:r>
            <a:endParaRPr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400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        </a:t>
            </a:r>
            <a:r>
              <a:rPr lang="en-US" sz="14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ru-RU" sz="14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конструктор для инициализации переменных</a:t>
            </a:r>
            <a:endParaRPr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400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indent="-457200">
              <a:buClr>
                <a:schemeClr val="dk1"/>
              </a:buClr>
              <a:buSzPts val="1100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public int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getISBN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  <a:endParaRPr dirty="0"/>
          </a:p>
          <a:p>
            <a:pPr indent="-457200">
              <a:buClr>
                <a:schemeClr val="dk1"/>
              </a:buClr>
              <a:buSzPts val="1100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       return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this.isbn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	</a:t>
            </a:r>
            <a:endParaRPr dirty="0"/>
          </a:p>
          <a:p>
            <a:pPr indent="-457200">
              <a:buClr>
                <a:schemeClr val="dk1"/>
              </a:buClr>
              <a:buSzPts val="1100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	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SzPts val="1400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   </a:t>
            </a:r>
            <a:r>
              <a:rPr lang="en-US" sz="14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ru-RU" sz="14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другие методы класса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4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    //</a:t>
            </a:r>
            <a:r>
              <a:rPr lang="ru-RU" sz="14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сравните</a:t>
            </a:r>
            <a:r>
              <a:rPr lang="en-US" sz="14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isbn</a:t>
            </a:r>
            <a:r>
              <a:rPr lang="en-US" sz="14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4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книги передан в сохраненный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   </a:t>
            </a:r>
            <a:r>
              <a:rPr lang="en-US" sz="14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public int </a:t>
            </a:r>
            <a:r>
              <a:rPr lang="en-US" sz="1400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compareBooks</a:t>
            </a:r>
            <a:r>
              <a:rPr lang="en-US" sz="14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(Book </a:t>
            </a:r>
            <a:r>
              <a:rPr lang="en-US" sz="1400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compareBook</a:t>
            </a:r>
            <a:r>
              <a:rPr lang="en-US" sz="14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4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       return (</a:t>
            </a:r>
            <a:r>
              <a:rPr lang="en-US" sz="1400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this.isbn</a:t>
            </a:r>
            <a:r>
              <a:rPr lang="en-US" sz="14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- </a:t>
            </a:r>
            <a:r>
              <a:rPr lang="en-US" sz="1400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compareBook.getISBN</a:t>
            </a:r>
            <a:r>
              <a:rPr lang="en-US" sz="14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4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dirty="0"/>
          </a:p>
          <a:p>
            <a:pPr marL="0" indent="0">
              <a:buSzPts val="1400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11193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7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49"/>
          <p:cNvSpPr txBox="1">
            <a:spLocks noGrp="1"/>
          </p:cNvSpPr>
          <p:nvPr>
            <p:ph type="title"/>
          </p:nvPr>
        </p:nvSpPr>
        <p:spPr>
          <a:xfrm>
            <a:off x="457200" y="1172993"/>
            <a:ext cx="8229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>
              <a:buClr>
                <a:schemeClr val="dk1"/>
              </a:buClr>
            </a:pPr>
            <a:r>
              <a:rPr lang="ru-RU" sz="3600" dirty="0">
                <a:solidFill>
                  <a:srgbClr val="295CA8"/>
                </a:solidFill>
                <a:latin typeface="Arial"/>
                <a:cs typeface="Arial"/>
                <a:sym typeface="Arial"/>
              </a:rPr>
              <a:t>Класс </a:t>
            </a:r>
            <a:r>
              <a:rPr lang="en-US" sz="3600" dirty="0">
                <a:solidFill>
                  <a:srgbClr val="295CA8"/>
                </a:solidFill>
                <a:latin typeface="Arial"/>
                <a:cs typeface="Arial"/>
                <a:sym typeface="Arial"/>
              </a:rPr>
              <a:t>BST(2/4) </a:t>
            </a:r>
            <a:endParaRPr sz="3600" dirty="0">
              <a:solidFill>
                <a:srgbClr val="295CA8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82" name="Google Shape;982;p49"/>
          <p:cNvSpPr txBox="1">
            <a:spLocks noGrp="1"/>
          </p:cNvSpPr>
          <p:nvPr>
            <p:ph type="body" idx="2"/>
          </p:nvPr>
        </p:nvSpPr>
        <p:spPr>
          <a:xfrm>
            <a:off x="3962400" y="2209801"/>
            <a:ext cx="5029196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925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BinarySearchTree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4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Book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&gt; {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SzPts val="1925"/>
              <a:buNone/>
            </a:pP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SzPts val="1925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private Node&lt;Book&gt; root;</a:t>
            </a:r>
            <a:endParaRPr dirty="0"/>
          </a:p>
          <a:p>
            <a:pPr marL="0" indent="0">
              <a:buSzPts val="1925"/>
              <a:buNone/>
            </a:pP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SzPts val="1925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public 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BinarySearchTree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(Book data) {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SzPts val="1925"/>
              <a:buNone/>
            </a:pPr>
            <a:r>
              <a:rPr lang="en-US" sz="14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      //</a:t>
            </a:r>
            <a:r>
              <a:rPr lang="ru-RU" sz="14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Корень дерева</a:t>
            </a:r>
            <a:endParaRPr dirty="0"/>
          </a:p>
          <a:p>
            <a:pPr marL="0" indent="0">
              <a:buSzPts val="1925"/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this.root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new Node(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data, null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SzPts val="1925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dirty="0"/>
          </a:p>
          <a:p>
            <a:pPr marL="0" indent="0">
              <a:buSzPts val="1925"/>
              <a:buNone/>
            </a:pP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SzPts val="1925"/>
              <a:buNone/>
            </a:pPr>
            <a:r>
              <a:rPr lang="en-US" sz="14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  // </a:t>
            </a:r>
            <a:r>
              <a:rPr lang="ru-RU" sz="14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другие методы показаны на следующем слайде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SzPts val="1925"/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3" name="Google Shape;983;p49"/>
          <p:cNvSpPr txBox="1"/>
          <p:nvPr/>
        </p:nvSpPr>
        <p:spPr>
          <a:xfrm>
            <a:off x="6864626" y="980662"/>
            <a:ext cx="2126971" cy="93981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ru-RU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нашем примере мы используем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Arial"/>
              </a:rPr>
              <a:t>Book </a:t>
            </a:r>
            <a:r>
              <a:rPr lang="ru-RU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Arial"/>
              </a:rPr>
              <a:t>T</a:t>
            </a:r>
            <a:r>
              <a:rPr lang="ru-RU" sz="14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Arial"/>
              </a:rPr>
              <a:t>ип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4" name="Google Shape;984;p49"/>
          <p:cNvCxnSpPr/>
          <p:nvPr/>
        </p:nvCxnSpPr>
        <p:spPr>
          <a:xfrm flipH="1">
            <a:off x="7543800" y="1922049"/>
            <a:ext cx="262930" cy="31590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85" name="Google Shape;985;p49"/>
          <p:cNvSpPr txBox="1"/>
          <p:nvPr/>
        </p:nvSpPr>
        <p:spPr>
          <a:xfrm>
            <a:off x="0" y="2812775"/>
            <a:ext cx="4213106" cy="377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1">
              <a:buClr>
                <a:srgbClr val="000000"/>
              </a:buClr>
              <a:buSzPts val="1600"/>
            </a:pP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indent="-342900">
              <a:buClr>
                <a:srgbClr val="000000"/>
              </a:buClr>
              <a:buSzPts val="2000"/>
              <a:buFont typeface="Arial"/>
              <a:buChar char="•"/>
            </a:pPr>
            <a:r>
              <a:rPr lang="ru-RU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Наше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BinarySearchTree</a:t>
            </a:r>
            <a:r>
              <a:rPr lang="en-US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хранит объекты типа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Book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это означает, что мы сможем использовать все методы 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  <a:sym typeface="Arial"/>
              </a:rPr>
              <a:t>Book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нашем 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BST. </a:t>
            </a:r>
            <a:endParaRPr sz="2000" dirty="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6" name="Google Shape;986;p49"/>
          <p:cNvSpPr txBox="1"/>
          <p:nvPr/>
        </p:nvSpPr>
        <p:spPr>
          <a:xfrm>
            <a:off x="6739929" y="4941255"/>
            <a:ext cx="2139027" cy="7386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ru-RU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Мы рассмотрим, что такое </a:t>
            </a:r>
            <a:r>
              <a:rPr lang="en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Node, </a:t>
            </a:r>
            <a:r>
              <a:rPr lang="ru-RU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нескольких слайдах 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☺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7" name="Google Shape;987;p49"/>
          <p:cNvCxnSpPr/>
          <p:nvPr/>
        </p:nvCxnSpPr>
        <p:spPr>
          <a:xfrm rot="10800000">
            <a:off x="7391400" y="3886201"/>
            <a:ext cx="1066800" cy="105505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B6B7948-95F0-F966-2D7A-EEC04A6BC9A7}"/>
              </a:ext>
            </a:extLst>
          </p:cNvPr>
          <p:cNvSpPr txBox="1"/>
          <p:nvPr/>
        </p:nvSpPr>
        <p:spPr>
          <a:xfrm>
            <a:off x="554082" y="4941256"/>
            <a:ext cx="3659023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Если вы хотите увидеть пример </a:t>
            </a:r>
            <a:r>
              <a:rPr lang="en-US" dirty="0"/>
              <a:t>BST </a:t>
            </a:r>
            <a:r>
              <a:rPr lang="ru-RU" dirty="0"/>
              <a:t>с использованием универсального типа, который работает не только для книг, посмотрите слайд 88 ;)</a:t>
            </a:r>
            <a:r>
              <a:rPr lang="en-US" dirty="0"/>
              <a:t>;)</a:t>
            </a:r>
          </a:p>
        </p:txBody>
      </p:sp>
    </p:spTree>
    <p:extLst>
      <p:ext uri="{BB962C8B-B14F-4D97-AF65-F5344CB8AC3E}">
        <p14:creationId xmlns:p14="http://schemas.microsoft.com/office/powerpoint/2010/main" val="361233053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0"/>
          <p:cNvSpPr txBox="1">
            <a:spLocks noGrp="1"/>
          </p:cNvSpPr>
          <p:nvPr>
            <p:ph type="title"/>
          </p:nvPr>
        </p:nvSpPr>
        <p:spPr>
          <a:xfrm>
            <a:off x="457200" y="1181845"/>
            <a:ext cx="8229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>
              <a:buClr>
                <a:schemeClr val="dk1"/>
              </a:buClr>
            </a:pPr>
            <a:r>
              <a:rPr lang="ru-RU" sz="3600" dirty="0">
                <a:solidFill>
                  <a:srgbClr val="295CA8"/>
                </a:solidFill>
                <a:latin typeface="Arial"/>
                <a:cs typeface="Arial"/>
              </a:rPr>
              <a:t>Класс </a:t>
            </a:r>
            <a:r>
              <a:rPr lang="en-US" sz="3600" dirty="0">
                <a:solidFill>
                  <a:srgbClr val="295CA8"/>
                </a:solidFill>
                <a:latin typeface="Arial"/>
                <a:cs typeface="Arial"/>
              </a:rPr>
              <a:t>BST (3/4) </a:t>
            </a:r>
            <a:endParaRPr sz="3600" dirty="0">
              <a:solidFill>
                <a:srgbClr val="295CA8"/>
              </a:solidFill>
              <a:latin typeface="Arial"/>
              <a:cs typeface="Arial"/>
            </a:endParaRPr>
          </a:p>
        </p:txBody>
      </p:sp>
      <p:sp>
        <p:nvSpPr>
          <p:cNvPr id="993" name="Google Shape;993;p50"/>
          <p:cNvSpPr txBox="1">
            <a:spLocks noGrp="1"/>
          </p:cNvSpPr>
          <p:nvPr>
            <p:ph type="body" idx="2"/>
          </p:nvPr>
        </p:nvSpPr>
        <p:spPr>
          <a:xfrm>
            <a:off x="65683" y="2258360"/>
            <a:ext cx="4800596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925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BinarySearchTree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&lt;Book&gt; {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SzPts val="1925"/>
              <a:buNone/>
            </a:pP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SzPts val="1925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private Node&lt;Book&gt; root;</a:t>
            </a:r>
            <a:endParaRPr dirty="0"/>
          </a:p>
          <a:p>
            <a:pPr marL="0" indent="0">
              <a:buSzPts val="1925"/>
              <a:buNone/>
            </a:pP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SzPts val="1925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public 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BinarySearchTree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(Book data) {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SzPts val="1925"/>
              <a:buNone/>
            </a:pPr>
            <a:r>
              <a:rPr lang="en-US" sz="14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      //</a:t>
            </a:r>
            <a:r>
              <a:rPr lang="ru-RU" sz="14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Корень дерева</a:t>
            </a:r>
          </a:p>
          <a:p>
            <a:pPr marL="0" indent="0">
              <a:buSzPts val="1925"/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this.root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new Node(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data, null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SzPts val="1925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dirty="0"/>
          </a:p>
          <a:p>
            <a:pPr marL="0" indent="0">
              <a:buSzPts val="1925"/>
              <a:buNone/>
            </a:pP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SzPts val="1925"/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void insert(Book 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newData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dirty="0"/>
          </a:p>
          <a:p>
            <a:pPr marL="228600" indent="0">
              <a:buClr>
                <a:srgbClr val="3333CC"/>
              </a:buClr>
              <a:buSzPts val="1400"/>
              <a:buNone/>
            </a:pPr>
            <a:r>
              <a:rPr lang="en-US" sz="14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	 // . . . </a:t>
            </a:r>
            <a:endParaRPr dirty="0"/>
          </a:p>
          <a:p>
            <a:pPr marL="228600" indent="0">
              <a:buClr>
                <a:srgbClr val="3333CC"/>
              </a:buClr>
              <a:buSzPts val="1400"/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dirty="0"/>
          </a:p>
          <a:p>
            <a:pPr marL="0" indent="0">
              <a:buSzPts val="1925"/>
              <a:buNone/>
            </a:pPr>
            <a:endParaRPr sz="1400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94" name="Google Shape;994;p50"/>
          <p:cNvCxnSpPr/>
          <p:nvPr/>
        </p:nvCxnSpPr>
        <p:spPr>
          <a:xfrm>
            <a:off x="4343400" y="2258359"/>
            <a:ext cx="0" cy="309312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5" name="Google Shape;995;p50"/>
          <p:cNvSpPr txBox="1"/>
          <p:nvPr/>
        </p:nvSpPr>
        <p:spPr>
          <a:xfrm>
            <a:off x="4387570" y="2258360"/>
            <a:ext cx="475643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3333CC"/>
              </a:buClr>
              <a:buSzPts val="1400"/>
            </a:pPr>
            <a:r>
              <a:rPr lang="en-US" sz="14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 //</a:t>
            </a:r>
            <a:r>
              <a:rPr lang="ru-RU" sz="14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продолжение класса</a:t>
            </a:r>
            <a:endParaRPr dirty="0"/>
          </a:p>
          <a:p>
            <a:pPr>
              <a:buClr>
                <a:srgbClr val="3333CC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public void remove(Book 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dataToRemove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dirty="0"/>
          </a:p>
          <a:p>
            <a:pPr>
              <a:buClr>
                <a:srgbClr val="3333CC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4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// . . . </a:t>
            </a:r>
            <a:endParaRPr dirty="0"/>
          </a:p>
          <a:p>
            <a:pPr>
              <a:buClr>
                <a:srgbClr val="3333CC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dirty="0"/>
          </a:p>
          <a:p>
            <a:pPr>
              <a:buClr>
                <a:srgbClr val="3333CC"/>
              </a:buClr>
              <a:buSzPts val="1400"/>
            </a:pP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3333CC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public Node&lt;Book&gt; search(Book 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dataToFind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dirty="0"/>
          </a:p>
          <a:p>
            <a:pPr>
              <a:buClr>
                <a:srgbClr val="3333CC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4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// . . . </a:t>
            </a:r>
            <a:endParaRPr dirty="0"/>
          </a:p>
          <a:p>
            <a:pPr>
              <a:buClr>
                <a:srgbClr val="3333CC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dirty="0"/>
          </a:p>
          <a:p>
            <a:pPr>
              <a:buClr>
                <a:srgbClr val="3333CC"/>
              </a:buClr>
              <a:buSzPts val="1400"/>
            </a:pP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3333CC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public int size() {</a:t>
            </a:r>
            <a:endParaRPr dirty="0"/>
          </a:p>
          <a:p>
            <a:pPr>
              <a:buClr>
                <a:srgbClr val="3333CC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4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// . . . 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3333CC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dirty="0"/>
          </a:p>
          <a:p>
            <a:pPr>
              <a:buClr>
                <a:srgbClr val="3333CC"/>
              </a:buClr>
              <a:buSzPts val="1400"/>
            </a:pP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3333CC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-US" sz="14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ru-RU" sz="14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конец класса</a:t>
            </a:r>
            <a:endParaRPr dirty="0"/>
          </a:p>
          <a:p>
            <a:pPr>
              <a:buClr>
                <a:srgbClr val="3333CC"/>
              </a:buClr>
              <a:buSzPts val="1400"/>
            </a:pPr>
            <a:endParaRPr sz="1400" dirty="0">
              <a:solidFill>
                <a:srgbClr val="A5A5A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63802065"/>
      </p:ext>
    </p:extLst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51"/>
          <p:cNvSpPr txBox="1">
            <a:spLocks noGrp="1"/>
          </p:cNvSpPr>
          <p:nvPr>
            <p:ph type="title"/>
          </p:nvPr>
        </p:nvSpPr>
        <p:spPr>
          <a:xfrm>
            <a:off x="871330" y="320454"/>
            <a:ext cx="8229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b="0" dirty="0">
                <a:solidFill>
                  <a:srgbClr val="295CA8"/>
                </a:solidFill>
                <a:ea typeface="+mj-ea"/>
              </a:rPr>
              <a:t>Класс </a:t>
            </a:r>
            <a:r>
              <a:rPr lang="en-US" b="0" dirty="0">
                <a:solidFill>
                  <a:srgbClr val="295CA8"/>
                </a:solidFill>
                <a:ea typeface="+mj-ea"/>
              </a:rPr>
              <a:t>BST (4/4) </a:t>
            </a:r>
            <a:endParaRPr b="0" dirty="0">
              <a:solidFill>
                <a:srgbClr val="295CA8"/>
              </a:solidFill>
              <a:ea typeface="+mj-ea"/>
            </a:endParaRPr>
          </a:p>
        </p:txBody>
      </p:sp>
      <p:sp>
        <p:nvSpPr>
          <p:cNvPr id="1001" name="Google Shape;1001;p51"/>
          <p:cNvSpPr txBox="1">
            <a:spLocks noGrp="1"/>
          </p:cNvSpPr>
          <p:nvPr>
            <p:ph type="body" idx="1"/>
          </p:nvPr>
        </p:nvSpPr>
        <p:spPr>
          <a:xfrm>
            <a:off x="212035" y="1198524"/>
            <a:ext cx="8855765" cy="5339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indent="-355600">
              <a:buClr>
                <a:srgbClr val="000000"/>
              </a:buClr>
              <a:buSzPts val="2000"/>
              <a:buFont typeface="Arial"/>
              <a:buChar char="●"/>
            </a:pPr>
            <a:r>
              <a:rPr lang="ru-RU" sz="2000" dirty="0"/>
              <a:t>Наши реализации 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LinkedList</a:t>
            </a:r>
            <a:r>
              <a:rPr lang="en-US" sz="2000" dirty="0" err="1"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Queue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2000" dirty="0"/>
              <a:t> </a:t>
            </a:r>
            <a:r>
              <a:rPr lang="ru-RU" sz="2000" dirty="0"/>
              <a:t>представляют собой «умные» структуры данных, объединяющие «не умными» узлы вместе. </a:t>
            </a:r>
          </a:p>
          <a:p>
            <a:pPr indent="-355600">
              <a:buClr>
                <a:srgbClr val="000000"/>
              </a:buClr>
              <a:buSzPts val="2000"/>
              <a:buFont typeface="Arial"/>
              <a:buChar char="●"/>
            </a:pPr>
            <a:r>
              <a:rPr lang="ru-RU" sz="2000" dirty="0"/>
              <a:t>списки выполняли всю работу, поддерживая предыдущие(</a:t>
            </a:r>
            <a:r>
              <a:rPr lang="en-US" sz="2000" dirty="0">
                <a:solidFill>
                  <a:srgbClr val="FF0101"/>
                </a:solidFill>
              </a:rPr>
              <a:t>previous</a:t>
            </a:r>
            <a:r>
              <a:rPr lang="en-US" sz="2000" dirty="0"/>
              <a:t> </a:t>
            </a:r>
            <a:r>
              <a:rPr lang="ru-RU" sz="2000" dirty="0"/>
              <a:t>) и текущие (</a:t>
            </a:r>
            <a:r>
              <a:rPr lang="en-US" sz="2000" dirty="0">
                <a:solidFill>
                  <a:srgbClr val="FF0101"/>
                </a:solidFill>
              </a:rPr>
              <a:t>current</a:t>
            </a:r>
            <a:r>
              <a:rPr lang="ru-RU" sz="2000" dirty="0">
                <a:solidFill>
                  <a:srgbClr val="FF0101"/>
                </a:solidFill>
              </a:rPr>
              <a:t>)</a:t>
            </a:r>
            <a:r>
              <a:rPr lang="en-US" sz="2000" dirty="0">
                <a:solidFill>
                  <a:srgbClr val="FF0101"/>
                </a:solidFill>
              </a:rPr>
              <a:t> </a:t>
            </a:r>
            <a:r>
              <a:rPr lang="ru-RU" sz="2000" dirty="0"/>
              <a:t>ссылки, а также выполняли операции по поиску, вставке и удалению информации — таким образом, узлы по сути были контейнерами данных.</a:t>
            </a:r>
            <a:endParaRPr sz="2000" dirty="0">
              <a:solidFill>
                <a:srgbClr val="000000"/>
              </a:solidFill>
            </a:endParaRPr>
          </a:p>
          <a:p>
            <a:pPr indent="-355600">
              <a:spcBef>
                <a:spcPts val="600"/>
              </a:spcBef>
              <a:buClr>
                <a:srgbClr val="000000"/>
              </a:buClr>
              <a:buSzPts val="2000"/>
              <a:buFont typeface="Arial"/>
              <a:buChar char="●"/>
            </a:pPr>
            <a:r>
              <a:rPr lang="ru-RU" sz="2000" dirty="0"/>
              <a:t>Теперь мы будем: наоборот использовать «не умное» дерево с «умными» узлами, которые будут делегировать ряд операций с помощью </a:t>
            </a:r>
            <a:r>
              <a:rPr lang="ru-RU" sz="2000" dirty="0">
                <a:solidFill>
                  <a:srgbClr val="FF0101"/>
                </a:solidFill>
              </a:rPr>
              <a:t>рекурсии</a:t>
            </a:r>
            <a:endParaRPr sz="2000" dirty="0">
              <a:solidFill>
                <a:srgbClr val="FF0101"/>
              </a:solidFill>
            </a:endParaRPr>
          </a:p>
          <a:p>
            <a:pPr lvl="1" indent="-355600">
              <a:spcBef>
                <a:spcPts val="600"/>
              </a:spcBef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ru-RU" sz="2000" dirty="0"/>
              <a:t>дерево будет делегировать действие (например, поиск, вставку и т. д.) своему корню, который затем делегирует его соответствующему дочернему элементу и т. д.</a:t>
            </a:r>
            <a:endParaRPr sz="2000" dirty="0"/>
          </a:p>
          <a:p>
            <a:pPr lvl="1" indent="-355600">
              <a:spcBef>
                <a:spcPts val="600"/>
              </a:spcBef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ru-RU" sz="2000" dirty="0"/>
              <a:t>создать специализированный класс </a:t>
            </a:r>
            <a:r>
              <a:rPr lang="ru-RU" sz="20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Node</a:t>
            </a:r>
            <a:r>
              <a:rPr lang="ru-RU" sz="2000" dirty="0"/>
              <a:t>, который хранит свои данные, родительские и дочерние элементы и может выполнять такие операции, как</a:t>
            </a:r>
            <a:r>
              <a:rPr lang="ru-RU" sz="2000" dirty="0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 вставка (</a:t>
            </a:r>
            <a:r>
              <a:rPr lang="en-US" sz="20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insert</a:t>
            </a:r>
            <a:r>
              <a:rPr lang="ru-RU" sz="20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ru-RU" sz="2000" dirty="0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ru-RU" sz="2000" dirty="0"/>
              <a:t>и</a:t>
            </a:r>
            <a:r>
              <a:rPr lang="ru-RU" sz="2000" dirty="0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 удаление (</a:t>
            </a:r>
            <a:r>
              <a:rPr lang="en-US" sz="20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remove</a:t>
            </a:r>
            <a:r>
              <a:rPr lang="ru-RU" sz="20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 dirty="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660962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2"/>
          <p:cNvSpPr txBox="1">
            <a:spLocks noGrp="1"/>
          </p:cNvSpPr>
          <p:nvPr>
            <p:ph type="title"/>
          </p:nvPr>
        </p:nvSpPr>
        <p:spPr>
          <a:xfrm>
            <a:off x="304800" y="9906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0" dirty="0">
                <a:solidFill>
                  <a:srgbClr val="295CA8"/>
                </a:solidFill>
                <a:ea typeface="+mj-ea"/>
              </a:rPr>
              <a:t>BST: </a:t>
            </a:r>
            <a:r>
              <a:rPr lang="ru-RU" b="0" dirty="0">
                <a:solidFill>
                  <a:srgbClr val="295CA8"/>
                </a:solidFill>
                <a:ea typeface="+mj-ea"/>
              </a:rPr>
              <a:t>класс </a:t>
            </a:r>
            <a:r>
              <a:rPr lang="en-US" b="0" dirty="0">
                <a:solidFill>
                  <a:srgbClr val="295CA8"/>
                </a:solidFill>
                <a:ea typeface="+mj-ea"/>
              </a:rPr>
              <a:t>Node (1/3)</a:t>
            </a:r>
            <a:endParaRPr b="0" dirty="0">
              <a:solidFill>
                <a:srgbClr val="295CA8"/>
              </a:solidFill>
              <a:ea typeface="+mj-ea"/>
            </a:endParaRPr>
          </a:p>
        </p:txBody>
      </p:sp>
      <p:sp>
        <p:nvSpPr>
          <p:cNvPr id="1007" name="Google Shape;1007;p52"/>
          <p:cNvSpPr txBox="1">
            <a:spLocks noGrp="1"/>
          </p:cNvSpPr>
          <p:nvPr>
            <p:ph type="body" idx="1"/>
          </p:nvPr>
        </p:nvSpPr>
        <p:spPr>
          <a:xfrm>
            <a:off x="228600" y="1944959"/>
            <a:ext cx="8686800" cy="398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indent="-355600"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 dirty="0"/>
              <a:t>“</a:t>
            </a:r>
            <a:r>
              <a:rPr lang="ru-RU" sz="2000" dirty="0"/>
              <a:t>Умный</a:t>
            </a:r>
            <a:r>
              <a:rPr lang="en-US" sz="2000" dirty="0"/>
              <a:t>” </a:t>
            </a:r>
            <a:r>
              <a:rPr lang="ru-RU" sz="2000" dirty="0"/>
              <a:t>узел </a:t>
            </a:r>
            <a:r>
              <a:rPr lang="en-US" sz="20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en-US" sz="2000" dirty="0"/>
              <a:t> </a:t>
            </a:r>
            <a:r>
              <a:rPr lang="ru-RU" sz="2000" dirty="0"/>
              <a:t>включает следующие методы</a:t>
            </a:r>
            <a:r>
              <a:rPr lang="en-US" sz="2000" dirty="0"/>
              <a:t>:</a:t>
            </a:r>
            <a:endParaRPr sz="2000" dirty="0"/>
          </a:p>
          <a:p>
            <a:pPr marL="101600" indent="0">
              <a:spcBef>
                <a:spcPts val="600"/>
              </a:spcBef>
              <a:buClr>
                <a:srgbClr val="000000"/>
              </a:buClr>
              <a:buSzPts val="1600"/>
              <a:buNone/>
            </a:pPr>
            <a:r>
              <a:rPr lang="en-US" sz="16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ru-RU" sz="16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передать полностью весь элемент данных, содержащий ключ</a:t>
            </a:r>
            <a:endParaRPr sz="16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01600" indent="0">
              <a:spcBef>
                <a:spcPts val="600"/>
              </a:spcBef>
              <a:buClr>
                <a:srgbClr val="000000"/>
              </a:buClr>
              <a:buSzPts val="1600"/>
              <a:buNone/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 Node&lt;Book&gt; search(Book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dataToFind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500" dirty="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01600" indent="0">
              <a:spcBef>
                <a:spcPts val="600"/>
              </a:spcBef>
              <a:buClr>
                <a:srgbClr val="000000"/>
              </a:buClr>
              <a:buSzPts val="1600"/>
              <a:buNone/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 Node&lt;Book&gt; insert(Book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newData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" indent="0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57"/>
              <a:buNone/>
            </a:pPr>
            <a:endParaRPr sz="200" dirty="0">
              <a:solidFill>
                <a:srgbClr val="006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600"/>
              </a:spcBef>
              <a:buClr>
                <a:srgbClr val="000000"/>
              </a:buClr>
              <a:buSzPts val="1257"/>
              <a:buNone/>
            </a:pPr>
            <a:r>
              <a:rPr lang="en-US" sz="16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/*</a:t>
            </a:r>
            <a:br>
              <a:rPr lang="en-US" sz="16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remove </a:t>
            </a:r>
            <a:r>
              <a:rPr lang="ru-RU" sz="16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удаляет </a:t>
            </a:r>
            <a:r>
              <a:rPr lang="en-US" sz="16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Node, </a:t>
            </a:r>
            <a:r>
              <a:rPr lang="ru-RU" sz="16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указывающий на </a:t>
            </a:r>
            <a:r>
              <a:rPr lang="en-US" sz="16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dataToRemove</a:t>
            </a:r>
            <a:r>
              <a:rPr lang="en-US" sz="16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который содержит ключ; удаление </a:t>
            </a:r>
            <a:r>
              <a:rPr lang="en-US" sz="16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Node </a:t>
            </a:r>
            <a:r>
              <a:rPr lang="ru-RU" sz="16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также удалит соответствующий экземпляр элемента данных, если нет другой ссылки на </a:t>
            </a:r>
            <a:r>
              <a:rPr lang="en-US" sz="16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endParaRPr lang="en-US" sz="16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600"/>
              </a:spcBef>
              <a:buClr>
                <a:srgbClr val="000000"/>
              </a:buClr>
              <a:buSzPts val="1257"/>
              <a:buNone/>
            </a:pPr>
            <a:r>
              <a:rPr lang="en-US" sz="16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*/</a:t>
            </a:r>
            <a:endParaRPr dirty="0"/>
          </a:p>
          <a:p>
            <a:pPr marL="0" indent="0">
              <a:spcBef>
                <a:spcPts val="600"/>
              </a:spcBef>
              <a:buClr>
                <a:srgbClr val="000000"/>
              </a:buClr>
              <a:buSzPts val="1257"/>
              <a:buNone/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 Node&lt;Type&gt; remove(Book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dataToRemove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indent="-342900">
              <a:spcBef>
                <a:spcPts val="600"/>
              </a:spcBef>
              <a:buClr>
                <a:srgbClr val="000000"/>
              </a:buClr>
              <a:buSzPts val="1571"/>
            </a:pPr>
            <a:r>
              <a:rPr lang="ru-RU" sz="2000" dirty="0"/>
              <a:t>Плюс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2000" dirty="0"/>
              <a:t>ters </a:t>
            </a:r>
            <a:r>
              <a:rPr lang="ru-RU" sz="2000" dirty="0"/>
              <a:t>и </a:t>
            </a:r>
            <a:r>
              <a:rPr lang="en-US" sz="20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2000" dirty="0"/>
              <a:t>ters </a:t>
            </a:r>
            <a:r>
              <a:rPr lang="ru-RU" sz="2000" dirty="0"/>
              <a:t>переменных экземпляра класса, определенные на следующих слайдах…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94526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70C0"/>
                </a:solidFill>
              </a:rPr>
              <a:t>Тема лекции: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411892" y="1844824"/>
            <a:ext cx="8320216" cy="4629075"/>
          </a:xfrm>
        </p:spPr>
        <p:txBody>
          <a:bodyPr/>
          <a:lstStyle/>
          <a:p>
            <a:pPr marL="0" indent="0">
              <a:buNone/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«Нелинейные структуры данных. Деревья»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E84DCB-C07E-8F4D-A6B5-9AC578828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026" y="2987824"/>
            <a:ext cx="2347408" cy="34860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D81F63E-B404-1441-9C60-4AAE04D2A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92" y="3127799"/>
            <a:ext cx="1644418" cy="3358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ADD368-C719-9748-A4DA-A326D1AFB25E}"/>
              </a:ext>
            </a:extLst>
          </p:cNvPr>
          <p:cNvSpPr txBox="1"/>
          <p:nvPr/>
        </p:nvSpPr>
        <p:spPr>
          <a:xfrm>
            <a:off x="2240692" y="4068205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solidFill>
                  <a:srgbClr val="202122"/>
                </a:solidFill>
                <a:latin typeface="Arial" panose="020B0604020202020204" pitchFamily="34" charset="0"/>
              </a:rPr>
              <a:t>Быстрее-быстрее-быстрее,</a:t>
            </a:r>
            <a:br>
              <a:rPr lang="ru-RU" dirty="0"/>
            </a:br>
            <a:r>
              <a:rPr lang="ru-RU" i="1" dirty="0">
                <a:solidFill>
                  <a:srgbClr val="202122"/>
                </a:solidFill>
                <a:latin typeface="Arial" panose="020B0604020202020204" pitchFamily="34" charset="0"/>
              </a:rPr>
              <a:t>Я опаздываю, опаздываю,</a:t>
            </a:r>
            <a:br>
              <a:rPr lang="ru-RU" i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ru-RU" i="1" dirty="0">
                <a:solidFill>
                  <a:srgbClr val="202122"/>
                </a:solidFill>
                <a:latin typeface="Arial" panose="020B0604020202020204" pitchFamily="34" charset="0"/>
              </a:rPr>
              <a:t>И стрелки на моих часах</a:t>
            </a:r>
            <a:br>
              <a:rPr lang="ru-RU" i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endParaRPr lang="ru-RU" i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ru-RU" i="1" dirty="0">
                <a:solidFill>
                  <a:srgbClr val="202122"/>
                </a:solidFill>
                <a:latin typeface="Arial" panose="020B0604020202020204" pitchFamily="34" charset="0"/>
              </a:rPr>
              <a:t>Начинают дрожать.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562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title"/>
          </p:nvPr>
        </p:nvSpPr>
        <p:spPr>
          <a:xfrm>
            <a:off x="457200" y="804418"/>
            <a:ext cx="8229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en-US" b="0" dirty="0">
                <a:solidFill>
                  <a:srgbClr val="295CA8"/>
                </a:solidFill>
                <a:ea typeface="+mj-ea"/>
              </a:rPr>
              <a:t>BST: </a:t>
            </a:r>
            <a:r>
              <a:rPr lang="ru-RU" b="0" dirty="0">
                <a:solidFill>
                  <a:srgbClr val="295CA8"/>
                </a:solidFill>
                <a:ea typeface="+mj-ea"/>
              </a:rPr>
              <a:t>класс </a:t>
            </a:r>
            <a:r>
              <a:rPr lang="en-US" b="0" dirty="0">
                <a:solidFill>
                  <a:srgbClr val="295CA8"/>
                </a:solidFill>
                <a:ea typeface="+mj-ea"/>
              </a:rPr>
              <a:t>Node (2/3)  </a:t>
            </a:r>
            <a:endParaRPr b="0" dirty="0">
              <a:solidFill>
                <a:srgbClr val="295CA8"/>
              </a:solidFill>
              <a:ea typeface="+mj-ea"/>
            </a:endParaRPr>
          </a:p>
        </p:txBody>
      </p:sp>
      <p:sp>
        <p:nvSpPr>
          <p:cNvPr id="1013" name="Google Shape;1013;p53"/>
          <p:cNvSpPr txBox="1">
            <a:spLocks noGrp="1"/>
          </p:cNvSpPr>
          <p:nvPr>
            <p:ph type="body" idx="1"/>
          </p:nvPr>
        </p:nvSpPr>
        <p:spPr>
          <a:xfrm>
            <a:off x="251790" y="1417200"/>
            <a:ext cx="8816009" cy="498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indent="-355600">
              <a:buClr>
                <a:srgbClr val="000000"/>
              </a:buClr>
              <a:buSzPts val="2400"/>
              <a:buFont typeface="Arial"/>
              <a:buChar char="●"/>
            </a:pPr>
            <a:r>
              <a:rPr lang="ru-RU" sz="2400" dirty="0"/>
              <a:t>Узлы имеют не более двух ненулевых дочерних элементов, содержащих данные.</a:t>
            </a:r>
            <a:endParaRPr sz="2400" dirty="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1" indent="-355600">
              <a:spcBef>
                <a:spcPts val="600"/>
              </a:spcBef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ru-RU" sz="1800" dirty="0"/>
              <a:t>Четыре переменные экземпляра</a:t>
            </a:r>
            <a:r>
              <a:rPr lang="en-US" sz="1800" dirty="0">
                <a:solidFill>
                  <a:srgbClr val="000000"/>
                </a:solidFill>
              </a:rPr>
              <a:t>: </a:t>
            </a:r>
            <a:r>
              <a:rPr lang="en-US" sz="18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800" dirty="0">
                <a:solidFill>
                  <a:srgbClr val="000000"/>
                </a:solidFill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parent</a:t>
            </a:r>
            <a:r>
              <a:rPr lang="en-US" sz="1800" dirty="0">
                <a:solidFill>
                  <a:srgbClr val="000000"/>
                </a:solidFill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left</a:t>
            </a:r>
            <a:r>
              <a:rPr lang="en-US" sz="1800" dirty="0">
                <a:solidFill>
                  <a:srgbClr val="000000"/>
                </a:solidFill>
              </a:rPr>
              <a:t>, and </a:t>
            </a:r>
            <a:r>
              <a:rPr lang="en-US" sz="18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right</a:t>
            </a:r>
            <a:r>
              <a:rPr lang="en-US" sz="1800" dirty="0">
                <a:solidFill>
                  <a:srgbClr val="000000"/>
                </a:solidFill>
              </a:rPr>
              <a:t>, </a:t>
            </a:r>
            <a:r>
              <a:rPr lang="ru-RU" sz="1800" dirty="0">
                <a:solidFill>
                  <a:srgbClr val="000000"/>
                </a:solidFill>
              </a:rPr>
              <a:t>для каждого поля имеется </a:t>
            </a:r>
            <a:r>
              <a:rPr lang="en-US" sz="18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ru-RU" sz="1800" dirty="0">
                <a:solidFill>
                  <a:srgbClr val="000000"/>
                </a:solidFill>
              </a:rPr>
              <a:t>и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ru-RU" sz="1800" dirty="0">
                <a:solidFill>
                  <a:srgbClr val="000000"/>
                </a:solidFill>
              </a:rPr>
              <a:t>методы</a:t>
            </a:r>
            <a:endParaRPr sz="1800" dirty="0">
              <a:solidFill>
                <a:srgbClr val="000000"/>
              </a:solidFill>
            </a:endParaRPr>
          </a:p>
          <a:p>
            <a:pPr lvl="1" indent="-355600">
              <a:spcBef>
                <a:spcPts val="600"/>
              </a:spcBef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-US" sz="18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800" dirty="0"/>
              <a:t> </a:t>
            </a:r>
            <a:r>
              <a:rPr lang="ru-RU" sz="1800" dirty="0"/>
              <a:t>представляет данные: которые хранит узел </a:t>
            </a:r>
            <a:r>
              <a:rPr lang="en-US" sz="18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ru-RU" sz="18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 </a:t>
            </a:r>
            <a:r>
              <a:rPr lang="ru-RU" sz="1800" dirty="0"/>
              <a:t>Он также содержит ключевой атрибут, по которому сортируются узлы — мы создадим дерево </a:t>
            </a:r>
            <a:r>
              <a:rPr lang="en-US" sz="18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Tree</a:t>
            </a:r>
            <a:r>
              <a:rPr lang="ru-RU" sz="1800" dirty="0"/>
              <a:t>, в котором хранятся книги (объекты </a:t>
            </a:r>
            <a:r>
              <a:rPr lang="en-US" sz="18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Book</a:t>
            </a:r>
            <a:r>
              <a:rPr lang="ru-RU" sz="1800" dirty="0">
                <a:ea typeface="Consolas"/>
              </a:rPr>
              <a:t>)</a:t>
            </a:r>
            <a:r>
              <a:rPr lang="ru-RU" sz="1800" dirty="0"/>
              <a:t>.</a:t>
            </a:r>
            <a:endParaRPr dirty="0"/>
          </a:p>
          <a:p>
            <a:pPr lvl="1" indent="-355600">
              <a:spcBef>
                <a:spcPts val="600"/>
              </a:spcBef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-US" sz="18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parent</a:t>
            </a:r>
            <a:r>
              <a:rPr lang="ru-RU" sz="1800" dirty="0"/>
              <a:t>представляет прямого родителя (другого узла)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ru-RU" sz="1800" dirty="0"/>
              <a:t>узла — используется только в методе удаления </a:t>
            </a:r>
            <a:r>
              <a:rPr lang="en-US" sz="18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remove</a:t>
            </a:r>
            <a:r>
              <a:rPr lang="en-US" sz="1800" dirty="0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 </a:t>
            </a:r>
            <a:endParaRPr sz="1800" dirty="0">
              <a:solidFill>
                <a:srgbClr val="0000FF"/>
              </a:solidFill>
              <a:latin typeface="Consolas"/>
              <a:ea typeface="Consolas"/>
              <a:cs typeface="Consolas"/>
            </a:endParaRPr>
          </a:p>
          <a:p>
            <a:pPr lvl="1" indent="-355600">
              <a:spcBef>
                <a:spcPts val="600"/>
              </a:spcBef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-US" sz="18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left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ru-RU" sz="1800" dirty="0">
                <a:solidFill>
                  <a:srgbClr val="000000"/>
                </a:solidFill>
              </a:rPr>
              <a:t>представляет левого потомка узла и содержит поддерево, все данные которого </a:t>
            </a:r>
            <a:r>
              <a:rPr lang="ru-RU" sz="1800" dirty="0">
                <a:solidFill>
                  <a:srgbClr val="FF0000"/>
                </a:solidFill>
              </a:rPr>
              <a:t>меньше</a:t>
            </a:r>
            <a:r>
              <a:rPr lang="ru-RU" sz="1800" dirty="0">
                <a:solidFill>
                  <a:srgbClr val="000000"/>
                </a:solidFill>
              </a:rPr>
              <a:t>, чем данные узла</a:t>
            </a:r>
            <a:endParaRPr dirty="0"/>
          </a:p>
          <a:p>
            <a:pPr lvl="1" indent="-355600">
              <a:spcBef>
                <a:spcPts val="600"/>
              </a:spcBef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-US" sz="18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right</a:t>
            </a:r>
            <a:r>
              <a:rPr lang="en-US" sz="1800" dirty="0"/>
              <a:t> </a:t>
            </a:r>
            <a:r>
              <a:rPr lang="ru-RU" sz="1800" dirty="0"/>
              <a:t>представляет правого потомка узла и содержит поддерево, все данные которого </a:t>
            </a:r>
            <a:r>
              <a:rPr lang="ru-RU" sz="1800" dirty="0">
                <a:solidFill>
                  <a:srgbClr val="FF0000"/>
                </a:solidFill>
              </a:rPr>
              <a:t>больше</a:t>
            </a:r>
            <a:r>
              <a:rPr lang="ru-RU" sz="1800" dirty="0"/>
              <a:t>, чем данные узла</a:t>
            </a:r>
            <a:endParaRPr sz="1800" dirty="0">
              <a:solidFill>
                <a:srgbClr val="000000"/>
              </a:solidFill>
            </a:endParaRPr>
          </a:p>
          <a:p>
            <a:pPr lvl="1" indent="-355600">
              <a:spcBef>
                <a:spcPts val="600"/>
              </a:spcBef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ru-RU" sz="1800" dirty="0"/>
              <a:t>произвольно выбираем, какой дочерний элемент должен содержать данные, равные данным текущего узла</a:t>
            </a:r>
            <a:endParaRPr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41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457200" y="1181846"/>
            <a:ext cx="8229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en-US" b="0" dirty="0">
                <a:solidFill>
                  <a:srgbClr val="295CA8"/>
                </a:solidFill>
                <a:ea typeface="+mj-ea"/>
              </a:rPr>
              <a:t>BST:</a:t>
            </a:r>
            <a:r>
              <a:rPr lang="ru-RU" b="0" dirty="0">
                <a:solidFill>
                  <a:srgbClr val="295CA8"/>
                </a:solidFill>
                <a:ea typeface="+mj-ea"/>
              </a:rPr>
              <a:t> класс </a:t>
            </a:r>
            <a:r>
              <a:rPr lang="en-US" b="0" dirty="0">
                <a:solidFill>
                  <a:srgbClr val="295CA8"/>
                </a:solidFill>
                <a:ea typeface="+mj-ea"/>
              </a:rPr>
              <a:t> Node (3/3)  </a:t>
            </a:r>
            <a:endParaRPr b="0" dirty="0">
              <a:solidFill>
                <a:srgbClr val="295CA8"/>
              </a:solidFill>
              <a:ea typeface="+mj-ea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body" idx="1"/>
          </p:nvPr>
        </p:nvSpPr>
        <p:spPr>
          <a:xfrm>
            <a:off x="457200" y="1711958"/>
            <a:ext cx="8686800" cy="44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indent="-457200"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public class Node&lt;Book&gt; {</a:t>
            </a:r>
            <a:endParaRPr dirty="0"/>
          </a:p>
          <a:p>
            <a:pPr indent="-457200">
              <a:spcBef>
                <a:spcPts val="6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private Book data;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indent="-457200">
              <a:spcBef>
                <a:spcPts val="6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private Book parent;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indent="-457200">
              <a:spcBef>
                <a:spcPts val="6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private Node&lt;Book&gt; left;</a:t>
            </a:r>
            <a:endParaRPr dirty="0"/>
          </a:p>
          <a:p>
            <a:pPr indent="-457200">
              <a:spcBef>
                <a:spcPts val="6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private Node&lt;Book&gt; right;</a:t>
            </a:r>
            <a:endParaRPr lang="ru-RU" dirty="0">
              <a:ea typeface="Consolas"/>
            </a:endParaRPr>
          </a:p>
          <a:p>
            <a:pPr indent="-457200">
              <a:spcBef>
                <a:spcPts val="600"/>
              </a:spcBef>
              <a:buSzPts val="1100"/>
              <a:buNone/>
            </a:pPr>
            <a:r>
              <a:rPr lang="ru-RU" sz="14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public Node(Book data, Node&lt;Book&gt; parent){ </a:t>
            </a:r>
            <a:r>
              <a:rPr lang="en-US" sz="8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ru-RU" sz="8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построить листовой узел по умолчанию</a:t>
            </a:r>
            <a:r>
              <a:rPr lang="en-US" sz="800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800" dirty="0">
                <a:latin typeface="Consolas"/>
                <a:ea typeface="Consolas"/>
                <a:cs typeface="Consolas"/>
                <a:sym typeface="Consolas"/>
              </a:rPr>
              <a:t>      </a:t>
            </a:r>
          </a:p>
          <a:p>
            <a:pPr marL="457200" lvl="1" indent="-457200">
              <a:spcBef>
                <a:spcPts val="600"/>
              </a:spcBef>
              <a:buSzPts val="1100"/>
              <a:buNone/>
            </a:pPr>
            <a:r>
              <a:rPr lang="ru-RU" sz="1400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this.data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= data;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indent="-457200">
              <a:spcBef>
                <a:spcPts val="6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this.parent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= parent;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indent="-457200">
              <a:spcBef>
                <a:spcPts val="600"/>
              </a:spcBef>
              <a:buSzPts val="1100"/>
              <a:buNone/>
            </a:pPr>
            <a:r>
              <a:rPr lang="en-US" sz="1400" dirty="0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ru-RU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ссылки  дочерних узлов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null </a:t>
            </a:r>
            <a:r>
              <a:rPr lang="ru-RU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для листовых узлов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ru-RU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устанавливается для внутренних узлов при создании дочернего элемента </a:t>
            </a:r>
          </a:p>
          <a:p>
            <a:pPr indent="-457200">
              <a:spcBef>
                <a:spcPts val="600"/>
              </a:spcBef>
              <a:buSzPts val="1100"/>
              <a:buNone/>
            </a:pPr>
            <a:r>
              <a:rPr lang="ru-RU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this.left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= null; </a:t>
            </a:r>
            <a:endParaRPr sz="1400" dirty="0">
              <a:latin typeface="Consolas"/>
              <a:ea typeface="Consolas"/>
              <a:cs typeface="Consolas"/>
            </a:endParaRPr>
          </a:p>
          <a:p>
            <a:pPr indent="-457200">
              <a:spcBef>
                <a:spcPts val="6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this.right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= null;</a:t>
            </a:r>
            <a:endParaRPr dirty="0"/>
          </a:p>
          <a:p>
            <a:pPr indent="-457200">
              <a:spcBef>
                <a:spcPts val="6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dirty="0"/>
          </a:p>
          <a:p>
            <a:pPr indent="-457200">
              <a:spcBef>
                <a:spcPts val="600"/>
              </a:spcBef>
              <a:buSzPts val="1100"/>
              <a:buNone/>
            </a:pPr>
            <a:r>
              <a:rPr lang="en-US" sz="1400" dirty="0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ru-RU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на следующих слайдах будут определены другие методы</a:t>
            </a:r>
            <a:endParaRPr lang="ru-RU" sz="1400" dirty="0"/>
          </a:p>
          <a:p>
            <a:pPr indent="-457200">
              <a:spcBef>
                <a:spcPts val="600"/>
              </a:spcBef>
              <a:buSzPts val="1100"/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81734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/>
        </p:nvSpPr>
        <p:spPr>
          <a:xfrm>
            <a:off x="5410600" y="1531801"/>
            <a:ext cx="2821500" cy="461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algn="ctr">
              <a:buClr>
                <a:srgbClr val="000000"/>
              </a:buClr>
              <a:buSzPts val="1800"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55"/>
          <p:cNvSpPr txBox="1">
            <a:spLocks noGrp="1"/>
          </p:cNvSpPr>
          <p:nvPr>
            <p:ph type="title"/>
          </p:nvPr>
        </p:nvSpPr>
        <p:spPr>
          <a:xfrm>
            <a:off x="457200" y="199029"/>
            <a:ext cx="8229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b="0" dirty="0">
                <a:solidFill>
                  <a:srgbClr val="295CA8"/>
                </a:solidFill>
                <a:ea typeface="+mj-ea"/>
              </a:rPr>
              <a:t>Подход </a:t>
            </a:r>
            <a:r>
              <a:rPr lang="en-US" b="0" dirty="0">
                <a:solidFill>
                  <a:srgbClr val="295CA8"/>
                </a:solidFill>
                <a:ea typeface="+mj-ea"/>
              </a:rPr>
              <a:t>“</a:t>
            </a:r>
            <a:r>
              <a:rPr lang="ru-RU" b="0" dirty="0">
                <a:solidFill>
                  <a:srgbClr val="295CA8"/>
                </a:solidFill>
                <a:ea typeface="+mj-ea"/>
              </a:rPr>
              <a:t>Умного узла</a:t>
            </a:r>
            <a:r>
              <a:rPr lang="en-US" b="0" dirty="0">
                <a:solidFill>
                  <a:srgbClr val="295CA8"/>
                </a:solidFill>
                <a:ea typeface="+mj-ea"/>
              </a:rPr>
              <a:t>”</a:t>
            </a:r>
            <a:endParaRPr b="0" dirty="0">
              <a:solidFill>
                <a:srgbClr val="295CA8"/>
              </a:solidFill>
              <a:ea typeface="+mj-ea"/>
            </a:endParaRPr>
          </a:p>
        </p:txBody>
      </p:sp>
      <p:sp>
        <p:nvSpPr>
          <p:cNvPr id="1026" name="Google Shape;1026;p55"/>
          <p:cNvSpPr txBox="1">
            <a:spLocks noGrp="1"/>
          </p:cNvSpPr>
          <p:nvPr>
            <p:ph type="body" idx="1"/>
          </p:nvPr>
        </p:nvSpPr>
        <p:spPr>
          <a:xfrm>
            <a:off x="-76200" y="958062"/>
            <a:ext cx="9220200" cy="5427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indent="-355600">
              <a:buClr>
                <a:srgbClr val="000000"/>
              </a:buClr>
              <a:buSzPts val="2300"/>
              <a:buFont typeface="Arial"/>
              <a:buChar char="●"/>
            </a:pPr>
            <a:r>
              <a:rPr lang="en-US" sz="23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BinarySearchTree</a:t>
            </a:r>
            <a:r>
              <a:rPr lang="en-US" sz="2300" dirty="0"/>
              <a:t> </a:t>
            </a:r>
            <a:r>
              <a:rPr lang="ru-RU" sz="2300" dirty="0"/>
              <a:t>является «не</a:t>
            </a:r>
            <a:r>
              <a:rPr lang="en-US" sz="2300" dirty="0"/>
              <a:t> </a:t>
            </a:r>
            <a:r>
              <a:rPr lang="ru-RU" sz="2300" dirty="0"/>
              <a:t>умное» дерево, поэтому оно делегирует полномочия </a:t>
            </a:r>
            <a:r>
              <a:rPr lang="en-US" sz="2300" dirty="0"/>
              <a:t>root, </a:t>
            </a:r>
            <a:r>
              <a:rPr lang="ru-RU" sz="2300" dirty="0"/>
              <a:t>который, в свою очередь, будет рекурсивно делегировать своему левому или правому дочернему элементу, в зависимости от ситуации</a:t>
            </a:r>
            <a:endParaRPr sz="500" dirty="0"/>
          </a:p>
          <a:p>
            <a:pPr marL="228600" lvl="2" indent="0">
              <a:spcBef>
                <a:spcPts val="600"/>
              </a:spcBef>
              <a:buClr>
                <a:srgbClr val="000000"/>
              </a:buClr>
              <a:buSzPts val="943"/>
              <a:buNone/>
            </a:pPr>
            <a:r>
              <a: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dirty="0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ru-RU" sz="16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метод поиска для всего </a:t>
            </a:r>
            <a:r>
              <a:rPr lang="en" sz="16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BinarySearchTree</a:t>
            </a:r>
            <a:r>
              <a:rPr lang="en" sz="16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dirty="0"/>
          </a:p>
          <a:p>
            <a:pPr marL="228600" lvl="2" indent="0">
              <a:spcBef>
                <a:spcPts val="600"/>
              </a:spcBef>
              <a:buClr>
                <a:srgbClr val="000000"/>
              </a:buClr>
              <a:buSzPts val="1257"/>
              <a:buNone/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		public Node&lt;Book&gt; search(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dataToFind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dirty="0"/>
          </a:p>
          <a:p>
            <a:pPr marL="228600" lvl="2" indent="0">
              <a:spcBef>
                <a:spcPts val="600"/>
              </a:spcBef>
              <a:buClr>
                <a:srgbClr val="000000"/>
              </a:buClr>
              <a:buSzPts val="1257"/>
              <a:buNone/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 	            return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this.root.search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dataToFind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/>
          </a:p>
          <a:p>
            <a:pPr marL="228600" lvl="2" indent="0">
              <a:spcBef>
                <a:spcPts val="600"/>
              </a:spcBef>
              <a:buClr>
                <a:srgbClr val="000000"/>
              </a:buClr>
              <a:buSzPts val="1257"/>
              <a:buNone/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 sz="1600" dirty="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2" indent="-203653">
              <a:spcBef>
                <a:spcPts val="600"/>
              </a:spcBef>
              <a:buClr>
                <a:srgbClr val="000000"/>
              </a:buClr>
              <a:buSzPts val="393"/>
              <a:buNone/>
            </a:pPr>
            <a:endParaRPr sz="500" dirty="0"/>
          </a:p>
          <a:p>
            <a:pPr indent="-355600">
              <a:buSzPts val="2300"/>
              <a:buFont typeface="Arial"/>
              <a:buChar char="●"/>
            </a:pPr>
            <a:r>
              <a:rPr lang="ru-RU" sz="2400" dirty="0"/>
              <a:t>Подход  </a:t>
            </a:r>
            <a:r>
              <a:rPr lang="en-US" sz="2400" dirty="0"/>
              <a:t>“</a:t>
            </a:r>
            <a:r>
              <a:rPr lang="ru-RU" sz="2400" dirty="0"/>
              <a:t>Умного</a:t>
            </a:r>
            <a:r>
              <a:rPr lang="en-US" sz="2400" dirty="0"/>
              <a:t> </a:t>
            </a:r>
            <a:r>
              <a:rPr lang="ru-RU" sz="2400" dirty="0"/>
              <a:t>узла</a:t>
            </a:r>
            <a:r>
              <a:rPr lang="en-US" sz="2400" dirty="0"/>
              <a:t> ” </a:t>
            </a:r>
            <a:r>
              <a:rPr lang="ru-RU" sz="2400" dirty="0"/>
              <a:t>делает наш код чистым, простым и элегантным</a:t>
            </a:r>
            <a:endParaRPr dirty="0"/>
          </a:p>
          <a:p>
            <a:pPr lvl="1" indent="-342900">
              <a:spcBef>
                <a:spcPts val="400"/>
              </a:spcBef>
              <a:buSzPts val="1900"/>
              <a:buFont typeface="Courier New"/>
              <a:buChar char="o"/>
            </a:pPr>
            <a:r>
              <a:rPr lang="ru-RU" sz="1900" dirty="0" err="1"/>
              <a:t>нерекурсивный</a:t>
            </a:r>
            <a:r>
              <a:rPr lang="ru-RU" sz="1900" dirty="0"/>
              <a:t> метод намного сложнее, включая явный учет того, какой узел в дереве мы обрабатываем в данный момент.</a:t>
            </a:r>
            <a:endParaRPr dirty="0"/>
          </a:p>
          <a:p>
            <a:pPr lvl="2" indent="-342900">
              <a:spcBef>
                <a:spcPts val="400"/>
              </a:spcBef>
              <a:buSzPts val="1800"/>
              <a:buFont typeface="Noto Sans Symbols"/>
              <a:buChar char="▪"/>
            </a:pPr>
            <a:r>
              <a:rPr lang="ru-RU" sz="1800" dirty="0"/>
              <a:t>мы использовали </a:t>
            </a:r>
            <a:r>
              <a:rPr lang="ru-RU" sz="1800" dirty="0" err="1"/>
              <a:t>нерекурсивный</a:t>
            </a:r>
            <a:r>
              <a:rPr lang="ru-RU" sz="1800" dirty="0"/>
              <a:t> метод для сортированных связанных списков, но деревья сложнее, а рекурсия проще — дерево состоит из поддеревьев!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2762238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56"/>
          <p:cNvSpPr txBox="1">
            <a:spLocks noGrp="1"/>
          </p:cNvSpPr>
          <p:nvPr>
            <p:ph type="title"/>
          </p:nvPr>
        </p:nvSpPr>
        <p:spPr>
          <a:xfrm>
            <a:off x="457200" y="106322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b="0" dirty="0">
                <a:solidFill>
                  <a:srgbClr val="295CA8"/>
                </a:solidFill>
                <a:ea typeface="+mj-ea"/>
              </a:rPr>
              <a:t>Поиск на </a:t>
            </a:r>
            <a:r>
              <a:rPr lang="en-US" b="0" dirty="0">
                <a:solidFill>
                  <a:srgbClr val="295CA8"/>
                </a:solidFill>
                <a:ea typeface="+mj-ea"/>
              </a:rPr>
              <a:t>BST</a:t>
            </a:r>
            <a:endParaRPr b="0" dirty="0">
              <a:solidFill>
                <a:srgbClr val="295CA8"/>
              </a:solidFill>
              <a:ea typeface="+mj-ea"/>
            </a:endParaRPr>
          </a:p>
        </p:txBody>
      </p:sp>
      <p:pic>
        <p:nvPicPr>
          <p:cNvPr id="1032" name="Google Shape;1032;p56" descr="A picture containing text, snow, ski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6723" y="1941769"/>
            <a:ext cx="5510555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0696DE-6E26-F47E-BCA8-BED7DDF68CC3}"/>
              </a:ext>
            </a:extLst>
          </p:cNvPr>
          <p:cNvSpPr txBox="1"/>
          <p:nvPr/>
        </p:nvSpPr>
        <p:spPr>
          <a:xfrm>
            <a:off x="6561574" y="1491854"/>
            <a:ext cx="212522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Пошаговое описание этого алгоритма см. на слайде 100.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325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457200" y="106322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b="0" dirty="0">
                <a:solidFill>
                  <a:srgbClr val="295CA8"/>
                </a:solidFill>
                <a:ea typeface="+mj-ea"/>
              </a:rPr>
              <a:t>Проверочные вопросы</a:t>
            </a:r>
            <a:endParaRPr b="0" dirty="0">
              <a:solidFill>
                <a:srgbClr val="295CA8"/>
              </a:solidFill>
              <a:ea typeface="+mj-ea"/>
            </a:endParaRPr>
          </a:p>
        </p:txBody>
      </p:sp>
      <p:sp>
        <p:nvSpPr>
          <p:cNvPr id="1039" name="Google Shape;1039;p57"/>
          <p:cNvSpPr txBox="1">
            <a:spLocks noGrp="1"/>
          </p:cNvSpPr>
          <p:nvPr>
            <p:ph type="body" idx="1"/>
          </p:nvPr>
        </p:nvSpPr>
        <p:spPr>
          <a:xfrm>
            <a:off x="457200" y="2057399"/>
            <a:ext cx="8610600" cy="4383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2000"/>
              <a:buNone/>
            </a:pPr>
            <a:r>
              <a:rPr lang="ru-RU" sz="2000" b="1" dirty="0">
                <a:solidFill>
                  <a:srgbClr val="295CA8"/>
                </a:solidFill>
              </a:rPr>
              <a:t>Каково время выполнения (рекурсивного) поиска в </a:t>
            </a:r>
            <a:r>
              <a:rPr lang="en" sz="2000" b="1" dirty="0">
                <a:solidFill>
                  <a:srgbClr val="295CA8"/>
                </a:solidFill>
              </a:rPr>
              <a:t>BST </a:t>
            </a:r>
            <a:r>
              <a:rPr lang="ru-RU" sz="2000" b="1" dirty="0">
                <a:solidFill>
                  <a:srgbClr val="295CA8"/>
                </a:solidFill>
              </a:rPr>
              <a:t>и почему?</a:t>
            </a:r>
            <a:endParaRPr sz="2000" b="1" dirty="0">
              <a:solidFill>
                <a:srgbClr val="295CA8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indent="0">
              <a:buSzPts val="2000"/>
              <a:buNone/>
            </a:pPr>
            <a:endParaRPr sz="2000" dirty="0"/>
          </a:p>
          <a:p>
            <a:pPr indent="-457200">
              <a:lnSpc>
                <a:spcPct val="110000"/>
              </a:lnSpc>
              <a:buSzPts val="2000"/>
              <a:buFont typeface="Arial"/>
              <a:buAutoNum type="alphaUcPeriod"/>
            </a:pPr>
            <a:r>
              <a:rPr lang="en-US" sz="2000" dirty="0"/>
              <a:t>O(n) –</a:t>
            </a:r>
            <a:r>
              <a:rPr lang="ru-RU" sz="2000" dirty="0"/>
              <a:t>потому что вы повторяете только один раз</a:t>
            </a:r>
            <a:endParaRPr dirty="0"/>
          </a:p>
          <a:p>
            <a:pPr indent="-457200">
              <a:lnSpc>
                <a:spcPct val="110000"/>
              </a:lnSpc>
              <a:spcBef>
                <a:spcPts val="500"/>
              </a:spcBef>
              <a:buSzPts val="2000"/>
              <a:buFont typeface="Arial"/>
              <a:buAutoNum type="alphaUcPeriod"/>
            </a:pPr>
            <a:r>
              <a:rPr lang="en-US" sz="2000" dirty="0"/>
              <a:t>O(2n) – </a:t>
            </a:r>
            <a:r>
              <a:rPr lang="ru-RU" sz="2000" dirty="0"/>
              <a:t>потому что вы посещаете и левое, и правое поддеревья</a:t>
            </a:r>
            <a:endParaRPr dirty="0"/>
          </a:p>
          <a:p>
            <a:pPr indent="-457200">
              <a:lnSpc>
                <a:spcPct val="110000"/>
              </a:lnSpc>
              <a:spcBef>
                <a:spcPts val="500"/>
              </a:spcBef>
              <a:buSzPts val="2000"/>
              <a:buFont typeface="Arial"/>
              <a:buAutoNum type="alphaUcPeriod"/>
            </a:pPr>
            <a:r>
              <a:rPr lang="en-US" sz="2000" dirty="0"/>
              <a:t>O(n/2) – </a:t>
            </a:r>
            <a:r>
              <a:rPr lang="ru-RU" sz="2000" dirty="0"/>
              <a:t>потому что вы используете идею «разделения пополам», чтобы исключить половину количества узлов для поиска при каждой рекурсии. </a:t>
            </a:r>
          </a:p>
          <a:p>
            <a:pPr indent="-457200">
              <a:lnSpc>
                <a:spcPct val="110000"/>
              </a:lnSpc>
              <a:spcBef>
                <a:spcPts val="500"/>
              </a:spcBef>
              <a:buSzPts val="2000"/>
              <a:buFont typeface="Arial"/>
              <a:buAutoNum type="alphaUcPeriod"/>
            </a:pPr>
            <a:r>
              <a:rPr lang="en-US" sz="2000" dirty="0"/>
              <a:t>O(log</a:t>
            </a:r>
            <a:r>
              <a:rPr lang="en-US" sz="2000" baseline="-25000" dirty="0"/>
              <a:t>2</a:t>
            </a:r>
            <a:r>
              <a:rPr lang="en-US" sz="2000" dirty="0"/>
              <a:t>n) - </a:t>
            </a:r>
            <a:r>
              <a:rPr lang="ru-RU" sz="2000" dirty="0"/>
              <a:t>идею «разделения пополам», чтобы исключить половину количества узлов для поиска при каждой рекурсии.</a:t>
            </a:r>
            <a:endParaRPr dirty="0"/>
          </a:p>
          <a:p>
            <a:pPr indent="-457200">
              <a:lnSpc>
                <a:spcPct val="110000"/>
              </a:lnSpc>
              <a:spcBef>
                <a:spcPts val="500"/>
              </a:spcBef>
              <a:buSzPts val="2000"/>
              <a:buFont typeface="Arial"/>
              <a:buAutoNum type="alphaUcPeriod"/>
            </a:pPr>
            <a:r>
              <a:rPr lang="en-US" sz="2000" dirty="0"/>
              <a:t>O(n</a:t>
            </a:r>
            <a:r>
              <a:rPr lang="en-US" sz="2000" baseline="30000" dirty="0"/>
              <a:t>2</a:t>
            </a:r>
            <a:r>
              <a:rPr lang="en-US" sz="2000" dirty="0"/>
              <a:t>) –</a:t>
            </a:r>
            <a:r>
              <a:rPr lang="ru-RU" sz="2000" dirty="0"/>
              <a:t> потому что рекурсия делает время выполнения квадратичным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439586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" name="Google Shape;1044;p58"/>
          <p:cNvGrpSpPr/>
          <p:nvPr/>
        </p:nvGrpSpPr>
        <p:grpSpPr>
          <a:xfrm>
            <a:off x="5480560" y="2722106"/>
            <a:ext cx="3434841" cy="2072024"/>
            <a:chOff x="5414519" y="1930587"/>
            <a:chExt cx="3434841" cy="2072024"/>
          </a:xfrm>
        </p:grpSpPr>
        <p:cxnSp>
          <p:nvCxnSpPr>
            <p:cNvPr id="1045" name="Google Shape;1045;p58"/>
            <p:cNvCxnSpPr>
              <a:endCxn id="1046" idx="1"/>
            </p:cNvCxnSpPr>
            <p:nvPr/>
          </p:nvCxnSpPr>
          <p:spPr>
            <a:xfrm>
              <a:off x="6501538" y="2642312"/>
              <a:ext cx="242700" cy="43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7" name="Google Shape;1047;p58"/>
            <p:cNvSpPr/>
            <p:nvPr/>
          </p:nvSpPr>
          <p:spPr>
            <a:xfrm>
              <a:off x="7235790" y="1930587"/>
              <a:ext cx="336682" cy="304800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48" name="Google Shape;1048;p58"/>
            <p:cNvCxnSpPr>
              <a:stCxn id="1047" idx="5"/>
              <a:endCxn id="1049" idx="1"/>
            </p:cNvCxnSpPr>
            <p:nvPr/>
          </p:nvCxnSpPr>
          <p:spPr>
            <a:xfrm>
              <a:off x="7523166" y="2190750"/>
              <a:ext cx="702000" cy="21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0" name="Google Shape;1050;p58"/>
            <p:cNvSpPr/>
            <p:nvPr/>
          </p:nvSpPr>
          <p:spPr>
            <a:xfrm>
              <a:off x="6214523" y="2365897"/>
              <a:ext cx="336682" cy="304800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/>
            </a:p>
          </p:txBody>
        </p:sp>
        <p:cxnSp>
          <p:nvCxnSpPr>
            <p:cNvPr id="1051" name="Google Shape;1051;p58"/>
            <p:cNvCxnSpPr>
              <a:stCxn id="1050" idx="3"/>
              <a:endCxn id="1052" idx="0"/>
            </p:cNvCxnSpPr>
            <p:nvPr/>
          </p:nvCxnSpPr>
          <p:spPr>
            <a:xfrm flipH="1">
              <a:off x="5919429" y="2626060"/>
              <a:ext cx="344400" cy="402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9" name="Google Shape;1049;p58"/>
            <p:cNvSpPr/>
            <p:nvPr/>
          </p:nvSpPr>
          <p:spPr>
            <a:xfrm>
              <a:off x="8175995" y="2357000"/>
              <a:ext cx="336682" cy="304800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  <p:cxnSp>
          <p:nvCxnSpPr>
            <p:cNvPr id="1053" name="Google Shape;1053;p58"/>
            <p:cNvCxnSpPr>
              <a:stCxn id="1049" idx="3"/>
            </p:cNvCxnSpPr>
            <p:nvPr/>
          </p:nvCxnSpPr>
          <p:spPr>
            <a:xfrm flipH="1">
              <a:off x="7973901" y="2617163"/>
              <a:ext cx="251400" cy="410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4" name="Google Shape;1054;p58"/>
            <p:cNvCxnSpPr>
              <a:stCxn id="1049" idx="5"/>
              <a:endCxn id="1055" idx="0"/>
            </p:cNvCxnSpPr>
            <p:nvPr/>
          </p:nvCxnSpPr>
          <p:spPr>
            <a:xfrm>
              <a:off x="8463371" y="2617163"/>
              <a:ext cx="217500" cy="41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6" name="Google Shape;1056;p58"/>
            <p:cNvSpPr/>
            <p:nvPr/>
          </p:nvSpPr>
          <p:spPr>
            <a:xfrm>
              <a:off x="7771297" y="3028175"/>
              <a:ext cx="338382" cy="304800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sp>
          <p:nvSpPr>
            <p:cNvPr id="1055" name="Google Shape;1055;p58"/>
            <p:cNvSpPr/>
            <p:nvPr/>
          </p:nvSpPr>
          <p:spPr>
            <a:xfrm>
              <a:off x="8512678" y="3028175"/>
              <a:ext cx="336682" cy="304800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/>
            </a:p>
          </p:txBody>
        </p:sp>
        <p:cxnSp>
          <p:nvCxnSpPr>
            <p:cNvPr id="1057" name="Google Shape;1057;p58"/>
            <p:cNvCxnSpPr>
              <a:stCxn id="1055" idx="3"/>
              <a:endCxn id="1058" idx="0"/>
            </p:cNvCxnSpPr>
            <p:nvPr/>
          </p:nvCxnSpPr>
          <p:spPr>
            <a:xfrm flipH="1">
              <a:off x="8478584" y="3288338"/>
              <a:ext cx="83400" cy="409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8" name="Google Shape;1058;p58"/>
            <p:cNvSpPr/>
            <p:nvPr/>
          </p:nvSpPr>
          <p:spPr>
            <a:xfrm>
              <a:off x="8310328" y="3697811"/>
              <a:ext cx="336682" cy="304800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  <p:sp>
          <p:nvSpPr>
            <p:cNvPr id="1052" name="Google Shape;1052;p58"/>
            <p:cNvSpPr/>
            <p:nvPr/>
          </p:nvSpPr>
          <p:spPr>
            <a:xfrm>
              <a:off x="5751202" y="3028175"/>
              <a:ext cx="336682" cy="304800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cxnSp>
          <p:nvCxnSpPr>
            <p:cNvPr id="1059" name="Google Shape;1059;p58"/>
            <p:cNvCxnSpPr/>
            <p:nvPr/>
          </p:nvCxnSpPr>
          <p:spPr>
            <a:xfrm rot="5400000">
              <a:off x="5495575" y="3393061"/>
              <a:ext cx="426720" cy="18401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6" name="Google Shape;1046;p58"/>
            <p:cNvSpPr/>
            <p:nvPr/>
          </p:nvSpPr>
          <p:spPr>
            <a:xfrm>
              <a:off x="6694932" y="3028175"/>
              <a:ext cx="336682" cy="304800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J</a:t>
              </a:r>
              <a:endParaRPr/>
            </a:p>
          </p:txBody>
        </p:sp>
        <p:cxnSp>
          <p:nvCxnSpPr>
            <p:cNvPr id="1060" name="Google Shape;1060;p58"/>
            <p:cNvCxnSpPr>
              <a:stCxn id="1046" idx="5"/>
            </p:cNvCxnSpPr>
            <p:nvPr/>
          </p:nvCxnSpPr>
          <p:spPr>
            <a:xfrm>
              <a:off x="6982308" y="3288338"/>
              <a:ext cx="116700" cy="410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61" name="Google Shape;1061;p58"/>
            <p:cNvSpPr/>
            <p:nvPr/>
          </p:nvSpPr>
          <p:spPr>
            <a:xfrm>
              <a:off x="5414519" y="3697811"/>
              <a:ext cx="336682" cy="304800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1062" name="Google Shape;1062;p58"/>
            <p:cNvSpPr/>
            <p:nvPr/>
          </p:nvSpPr>
          <p:spPr>
            <a:xfrm>
              <a:off x="6358249" y="3697811"/>
              <a:ext cx="336682" cy="304800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</p:txBody>
        </p:sp>
        <p:sp>
          <p:nvSpPr>
            <p:cNvPr id="1063" name="Google Shape;1063;p58"/>
            <p:cNvSpPr/>
            <p:nvPr/>
          </p:nvSpPr>
          <p:spPr>
            <a:xfrm>
              <a:off x="6963598" y="3697811"/>
              <a:ext cx="336682" cy="304800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  <p:cxnSp>
          <p:nvCxnSpPr>
            <p:cNvPr id="1064" name="Google Shape;1064;p58"/>
            <p:cNvCxnSpPr>
              <a:stCxn id="1047" idx="3"/>
              <a:endCxn id="1050" idx="7"/>
            </p:cNvCxnSpPr>
            <p:nvPr/>
          </p:nvCxnSpPr>
          <p:spPr>
            <a:xfrm flipH="1">
              <a:off x="6501796" y="2190750"/>
              <a:ext cx="783300" cy="2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58"/>
            <p:cNvCxnSpPr>
              <a:endCxn id="1062" idx="0"/>
            </p:cNvCxnSpPr>
            <p:nvPr/>
          </p:nvCxnSpPr>
          <p:spPr>
            <a:xfrm flipH="1">
              <a:off x="6526590" y="3303311"/>
              <a:ext cx="210600" cy="394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66" name="Google Shape;1066;p58"/>
          <p:cNvSpPr txBox="1">
            <a:spLocks noGrp="1"/>
          </p:cNvSpPr>
          <p:nvPr>
            <p:ph type="title"/>
          </p:nvPr>
        </p:nvSpPr>
        <p:spPr>
          <a:xfrm>
            <a:off x="414130" y="265154"/>
            <a:ext cx="8984974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b="0" dirty="0">
                <a:solidFill>
                  <a:srgbClr val="295CA8"/>
                </a:solidFill>
                <a:ea typeface="+mj-ea"/>
              </a:rPr>
              <a:t>Рекурсивный поиск на </a:t>
            </a:r>
            <a:r>
              <a:rPr lang="en-US" b="0" dirty="0">
                <a:solidFill>
                  <a:srgbClr val="295CA8"/>
                </a:solidFill>
                <a:ea typeface="+mj-ea"/>
              </a:rPr>
              <a:t>BST</a:t>
            </a:r>
            <a:r>
              <a:rPr lang="ru-RU" b="0" dirty="0">
                <a:solidFill>
                  <a:srgbClr val="295CA8"/>
                </a:solidFill>
                <a:ea typeface="+mj-ea"/>
              </a:rPr>
              <a:t> дереве </a:t>
            </a:r>
            <a:r>
              <a:rPr lang="en-US" b="0" dirty="0">
                <a:solidFill>
                  <a:srgbClr val="295CA8"/>
                </a:solidFill>
                <a:ea typeface="+mj-ea"/>
              </a:rPr>
              <a:t> </a:t>
            </a:r>
            <a:r>
              <a:rPr lang="ru-RU" b="0" dirty="0">
                <a:solidFill>
                  <a:srgbClr val="295CA8"/>
                </a:solidFill>
                <a:ea typeface="+mj-ea"/>
              </a:rPr>
              <a:t>это </a:t>
            </a:r>
            <a:r>
              <a:rPr lang="en-US" b="0" dirty="0">
                <a:solidFill>
                  <a:srgbClr val="295CA8"/>
                </a:solidFill>
                <a:ea typeface="+mj-ea"/>
              </a:rPr>
              <a:t>O(log2N)</a:t>
            </a:r>
            <a:endParaRPr b="0" dirty="0">
              <a:solidFill>
                <a:srgbClr val="295CA8"/>
              </a:solidFill>
              <a:ea typeface="+mj-ea"/>
            </a:endParaRPr>
          </a:p>
        </p:txBody>
      </p:sp>
      <p:sp>
        <p:nvSpPr>
          <p:cNvPr id="1067" name="Google Shape;1067;p58"/>
          <p:cNvSpPr txBox="1">
            <a:spLocks noGrp="1"/>
          </p:cNvSpPr>
          <p:nvPr>
            <p:ph type="body" idx="1"/>
          </p:nvPr>
        </p:nvSpPr>
        <p:spPr>
          <a:xfrm>
            <a:off x="228599" y="1612827"/>
            <a:ext cx="8399425" cy="5168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indent="-355600">
              <a:buClr>
                <a:srgbClr val="000000"/>
              </a:buClr>
              <a:buSzPts val="2400"/>
              <a:buFont typeface="Arial"/>
              <a:buChar char="●"/>
            </a:pPr>
            <a:r>
              <a:rPr lang="ru-RU" sz="2000" dirty="0"/>
              <a:t>Путь поиска: начните с корня </a:t>
            </a:r>
            <a:r>
              <a:rPr lang="en" sz="2000" dirty="0">
                <a:solidFill>
                  <a:srgbClr val="FF0000"/>
                </a:solidFill>
              </a:rPr>
              <a:t>M</a:t>
            </a:r>
            <a:r>
              <a:rPr lang="en" sz="2000" dirty="0"/>
              <a:t> </a:t>
            </a:r>
            <a:r>
              <a:rPr lang="ru-RU" sz="2000" dirty="0"/>
              <a:t>и выберите путь к </a:t>
            </a:r>
            <a:r>
              <a:rPr lang="en" sz="2000" dirty="0">
                <a:solidFill>
                  <a:srgbClr val="FF0000"/>
                </a:solidFill>
              </a:rPr>
              <a:t>I </a:t>
            </a:r>
            <a:r>
              <a:rPr lang="en" sz="2000" dirty="0"/>
              <a:t>(</a:t>
            </a:r>
            <a:r>
              <a:rPr lang="ru-RU" sz="2000" dirty="0"/>
              <a:t>для достаточно сбалансированного дерева </a:t>
            </a:r>
            <a:r>
              <a:rPr lang="en" sz="2000" dirty="0">
                <a:solidFill>
                  <a:srgbClr val="FF0000"/>
                </a:solidFill>
              </a:rPr>
              <a:t>M </a:t>
            </a:r>
            <a:r>
              <a:rPr lang="ru-RU" sz="2000" dirty="0"/>
              <a:t>будет более или менее находится «посередине», а левое и правое поддеревья будут примерно одинакового размера)</a:t>
            </a:r>
            <a:endParaRPr sz="2000" dirty="0"/>
          </a:p>
          <a:p>
            <a:pPr indent="-317500">
              <a:spcBef>
                <a:spcPts val="600"/>
              </a:spcBef>
              <a:buClr>
                <a:srgbClr val="000000"/>
              </a:buClr>
              <a:buSzPts val="600"/>
              <a:buNone/>
            </a:pPr>
            <a:endParaRPr lang="ru-RU" sz="2000" dirty="0"/>
          </a:p>
          <a:p>
            <a:pPr indent="-317500">
              <a:spcBef>
                <a:spcPts val="600"/>
              </a:spcBef>
              <a:buClr>
                <a:srgbClr val="000000"/>
              </a:buClr>
              <a:buSzPts val="600"/>
              <a:buNone/>
            </a:pPr>
            <a:endParaRPr lang="ru-TR" sz="2000" dirty="0"/>
          </a:p>
          <a:p>
            <a:pPr indent="-317500">
              <a:spcBef>
                <a:spcPts val="600"/>
              </a:spcBef>
              <a:buClr>
                <a:srgbClr val="000000"/>
              </a:buClr>
              <a:buSzPts val="600"/>
              <a:buNone/>
            </a:pPr>
            <a:endParaRPr lang="ru-TR" sz="2000" dirty="0"/>
          </a:p>
          <a:p>
            <a:pPr indent="-317500">
              <a:spcBef>
                <a:spcPts val="600"/>
              </a:spcBef>
              <a:buClr>
                <a:srgbClr val="000000"/>
              </a:buClr>
              <a:buSzPts val="600"/>
              <a:buNone/>
            </a:pPr>
            <a:endParaRPr lang="ru-TR" sz="2000" dirty="0"/>
          </a:p>
          <a:p>
            <a:pPr indent="-317500">
              <a:spcBef>
                <a:spcPts val="600"/>
              </a:spcBef>
              <a:buClr>
                <a:srgbClr val="000000"/>
              </a:buClr>
              <a:buSzPts val="600"/>
              <a:buNone/>
            </a:pPr>
            <a:endParaRPr sz="2000" dirty="0"/>
          </a:p>
          <a:p>
            <a:pPr lvl="1" indent="-355600">
              <a:spcBef>
                <a:spcPts val="100"/>
              </a:spcBef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ru-RU" sz="1800" dirty="0">
                <a:solidFill>
                  <a:srgbClr val="FF0000"/>
                </a:solidFill>
              </a:rPr>
              <a:t>конструктивно</a:t>
            </a:r>
            <a:r>
              <a:rPr lang="ru-RU" sz="1800" dirty="0">
                <a:solidFill>
                  <a:srgbClr val="000000"/>
                </a:solidFill>
              </a:rPr>
              <a:t> высота разумно сбалансированное дерево с </a:t>
            </a:r>
            <a:r>
              <a:rPr lang="en" sz="1800" dirty="0">
                <a:solidFill>
                  <a:srgbClr val="000000"/>
                </a:solidFill>
              </a:rPr>
              <a:t>n </a:t>
            </a:r>
            <a:r>
              <a:rPr lang="ru-RU" sz="1800" dirty="0">
                <a:solidFill>
                  <a:srgbClr val="000000"/>
                </a:solidFill>
              </a:rPr>
              <a:t>узлами составляет около </a:t>
            </a:r>
            <a:r>
              <a:rPr lang="en" sz="1800" dirty="0">
                <a:solidFill>
                  <a:srgbClr val="FF0000"/>
                </a:solidFill>
              </a:rPr>
              <a:t>log</a:t>
            </a:r>
            <a:r>
              <a:rPr lang="en" sz="1800" baseline="-25000" dirty="0">
                <a:solidFill>
                  <a:srgbClr val="FF0000"/>
                </a:solidFill>
              </a:rPr>
              <a:t>2</a:t>
            </a:r>
            <a:r>
              <a:rPr lang="en" sz="1800" dirty="0">
                <a:solidFill>
                  <a:srgbClr val="FF0000"/>
                </a:solidFill>
              </a:rPr>
              <a:t>n</a:t>
            </a:r>
          </a:p>
          <a:p>
            <a:pPr lvl="1" indent="-355600">
              <a:spcBef>
                <a:spcPts val="600"/>
              </a:spcBef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ru-RU" sz="1800" dirty="0"/>
              <a:t>самое большее, мы посещаем каждый уровень дерева один раз</a:t>
            </a:r>
            <a:endParaRPr dirty="0"/>
          </a:p>
          <a:p>
            <a:pPr lvl="1" indent="-355600">
              <a:spcBef>
                <a:spcPts val="600"/>
              </a:spcBef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ru-RU" sz="1800" dirty="0"/>
              <a:t>таким образом, производительность поиска во </a:t>
            </a:r>
            <a:r>
              <a:rPr lang="ru-RU" sz="1800" dirty="0">
                <a:solidFill>
                  <a:srgbClr val="FF0000"/>
                </a:solidFill>
              </a:rPr>
              <a:t>время выполнения </a:t>
            </a:r>
            <a:r>
              <a:rPr lang="ru-RU" sz="1800" dirty="0"/>
              <a:t>составляет </a:t>
            </a:r>
            <a:r>
              <a:rPr lang="en-US" sz="1800" dirty="0">
                <a:solidFill>
                  <a:srgbClr val="FF0000"/>
                </a:solidFill>
              </a:rPr>
              <a:t>O(log</a:t>
            </a:r>
            <a:r>
              <a:rPr lang="en-US" sz="1800" baseline="-25000" dirty="0">
                <a:solidFill>
                  <a:srgbClr val="FF0000"/>
                </a:solidFill>
              </a:rPr>
              <a:t>2</a:t>
            </a:r>
            <a:r>
              <a:rPr lang="en-US" sz="1800" dirty="0">
                <a:solidFill>
                  <a:srgbClr val="FF0000"/>
                </a:solidFill>
              </a:rPr>
              <a:t>N) </a:t>
            </a:r>
            <a:r>
              <a:rPr lang="ru-RU" sz="1800" dirty="0">
                <a:solidFill>
                  <a:srgbClr val="FF0000"/>
                </a:solidFill>
              </a:rPr>
              <a:t>, </a:t>
            </a:r>
            <a:r>
              <a:rPr lang="ru-RU" sz="1800" dirty="0"/>
              <a:t>если дерево достаточно сбалансировано, что будет верно, если порядок входа достаточно случайный.</a:t>
            </a:r>
            <a:endParaRPr sz="1800" dirty="0">
              <a:solidFill>
                <a:srgbClr val="FF0000"/>
              </a:solidFill>
            </a:endParaRPr>
          </a:p>
        </p:txBody>
      </p:sp>
      <p:cxnSp>
        <p:nvCxnSpPr>
          <p:cNvPr id="1068" name="Google Shape;1068;p58"/>
          <p:cNvCxnSpPr>
            <a:stCxn id="1046" idx="3"/>
            <a:endCxn id="1062" idx="0"/>
          </p:cNvCxnSpPr>
          <p:nvPr/>
        </p:nvCxnSpPr>
        <p:spPr>
          <a:xfrm flipH="1">
            <a:off x="6592778" y="4079857"/>
            <a:ext cx="217500" cy="409500"/>
          </a:xfrm>
          <a:prstGeom prst="straightConnector1">
            <a:avLst/>
          </a:prstGeom>
          <a:noFill/>
          <a:ln w="31750" cap="flat" cmpd="sng">
            <a:solidFill>
              <a:srgbClr val="702627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069" name="Google Shape;1069;p58"/>
          <p:cNvCxnSpPr/>
          <p:nvPr/>
        </p:nvCxnSpPr>
        <p:spPr>
          <a:xfrm flipH="1">
            <a:off x="6540899" y="2979891"/>
            <a:ext cx="810238" cy="222163"/>
          </a:xfrm>
          <a:prstGeom prst="straightConnector1">
            <a:avLst/>
          </a:prstGeom>
          <a:noFill/>
          <a:ln w="31750" cap="flat" cmpd="sng">
            <a:solidFill>
              <a:srgbClr val="702627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070" name="Google Shape;1070;p58"/>
          <p:cNvCxnSpPr>
            <a:endCxn id="1046" idx="1"/>
          </p:cNvCxnSpPr>
          <p:nvPr/>
        </p:nvCxnSpPr>
        <p:spPr>
          <a:xfrm>
            <a:off x="6567578" y="3433831"/>
            <a:ext cx="242700" cy="430500"/>
          </a:xfrm>
          <a:prstGeom prst="straightConnector1">
            <a:avLst/>
          </a:prstGeom>
          <a:noFill/>
          <a:ln w="31750" cap="flat" cmpd="sng">
            <a:solidFill>
              <a:srgbClr val="702627"/>
            </a:solidFill>
            <a:prstDash val="solid"/>
            <a:round/>
            <a:headEnd type="none" w="sm" len="sm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7911244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59"/>
          <p:cNvSpPr txBox="1">
            <a:spLocks noGrp="1"/>
          </p:cNvSpPr>
          <p:nvPr>
            <p:ph type="title"/>
          </p:nvPr>
        </p:nvSpPr>
        <p:spPr>
          <a:xfrm>
            <a:off x="493177" y="399572"/>
            <a:ext cx="8229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>
              <a:buSzPts val="3200"/>
            </a:pPr>
            <a:r>
              <a:rPr lang="ru-RU" b="0" dirty="0">
                <a:solidFill>
                  <a:srgbClr val="295CA8"/>
                </a:solidFill>
                <a:ea typeface="+mj-ea"/>
              </a:rPr>
              <a:t>Рекурсивный поиск на </a:t>
            </a:r>
            <a:r>
              <a:rPr lang="en-US" b="0" dirty="0">
                <a:solidFill>
                  <a:srgbClr val="295CA8"/>
                </a:solidFill>
                <a:ea typeface="+mj-ea"/>
              </a:rPr>
              <a:t>BST</a:t>
            </a:r>
            <a:r>
              <a:rPr lang="ru-RU" b="0" dirty="0">
                <a:solidFill>
                  <a:srgbClr val="295CA8"/>
                </a:solidFill>
                <a:ea typeface="+mj-ea"/>
              </a:rPr>
              <a:t> дереве</a:t>
            </a:r>
            <a:endParaRPr b="0" dirty="0">
              <a:solidFill>
                <a:srgbClr val="295CA8"/>
              </a:solidFill>
              <a:ea typeface="+mj-ea"/>
            </a:endParaRPr>
          </a:p>
        </p:txBody>
      </p:sp>
      <p:sp>
        <p:nvSpPr>
          <p:cNvPr id="1076" name="Google Shape;1076;p59"/>
          <p:cNvSpPr txBox="1">
            <a:spLocks noGrp="1"/>
          </p:cNvSpPr>
          <p:nvPr>
            <p:ph type="body" idx="1"/>
          </p:nvPr>
        </p:nvSpPr>
        <p:spPr>
          <a:xfrm>
            <a:off x="457200" y="1506312"/>
            <a:ext cx="8610600" cy="4462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indent="0"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public Node&lt;Book&gt; search(Book 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dataToFind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400" dirty="0">
              <a:solidFill>
                <a:srgbClr val="006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300"/>
              </a:spcBef>
              <a:buSzPts val="1100"/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//if data is the thing we’re searching for</a:t>
            </a:r>
            <a:endParaRPr dirty="0"/>
          </a:p>
          <a:p>
            <a:pPr marL="0" indent="0">
              <a:spcBef>
                <a:spcPts val="3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if(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this.data.compareBooks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dataToFind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) == 0) {</a:t>
            </a:r>
            <a:endParaRPr dirty="0"/>
          </a:p>
          <a:p>
            <a:pPr marL="0" indent="0">
              <a:spcBef>
                <a:spcPts val="3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    return 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this.data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  <a:p>
            <a:pPr marL="0" indent="0">
              <a:spcBef>
                <a:spcPts val="300"/>
              </a:spcBef>
              <a:buSzPts val="1100"/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//if data &gt; 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dataToFind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 can only be in left tree</a:t>
            </a:r>
            <a:endParaRPr sz="14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3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} else if(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data.compareBooks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dataToFind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) &gt; 0) {</a:t>
            </a:r>
            <a:endParaRPr dirty="0"/>
          </a:p>
          <a:p>
            <a:pPr marL="0" indent="0">
              <a:spcBef>
                <a:spcPts val="3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    if(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this.left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!= null) {</a:t>
            </a:r>
            <a:endParaRPr dirty="0"/>
          </a:p>
          <a:p>
            <a:pPr marL="0" indent="0">
              <a:spcBef>
                <a:spcPts val="3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        return 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this.left.search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dataToFind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/>
          </a:p>
          <a:p>
            <a:pPr marL="0" indent="0">
              <a:spcBef>
                <a:spcPts val="3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    } </a:t>
            </a:r>
            <a:endParaRPr dirty="0"/>
          </a:p>
          <a:p>
            <a:pPr marL="0" indent="0">
              <a:spcBef>
                <a:spcPts val="300"/>
              </a:spcBef>
              <a:buSzPts val="1100"/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//if data &lt; 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dataToFind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 can only be in right tree</a:t>
            </a:r>
            <a:endParaRPr dirty="0"/>
          </a:p>
          <a:p>
            <a:pPr marL="0" indent="0">
              <a:spcBef>
                <a:spcPts val="3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} else if (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this.right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!= null) {</a:t>
            </a:r>
            <a:endParaRPr dirty="0"/>
          </a:p>
          <a:p>
            <a:pPr marL="0" indent="0">
              <a:spcBef>
                <a:spcPts val="3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        return 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this.right.search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dataToFind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/>
          </a:p>
          <a:p>
            <a:pPr marL="0" indent="0">
              <a:spcBef>
                <a:spcPts val="3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dirty="0"/>
          </a:p>
          <a:p>
            <a:pPr marL="0" indent="0">
              <a:spcBef>
                <a:spcPts val="3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dirty="0"/>
          </a:p>
          <a:p>
            <a:pPr marL="0" indent="0">
              <a:spcBef>
                <a:spcPts val="300"/>
              </a:spcBef>
              <a:buSzPts val="1100"/>
              <a:buNone/>
            </a:pPr>
            <a:r>
              <a:rPr lang="en-US" sz="1400" dirty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//Only get here if 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dataToFind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isn’t in tree, otherwise would’ve returned sooner</a:t>
            </a:r>
            <a:endParaRPr dirty="0"/>
          </a:p>
          <a:p>
            <a:pPr marL="0" indent="0">
              <a:spcBef>
                <a:spcPts val="3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return null; </a:t>
            </a:r>
            <a:endParaRPr dirty="0"/>
          </a:p>
          <a:p>
            <a:pPr marL="0" indent="0">
              <a:spcBef>
                <a:spcPts val="3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</p:txBody>
      </p:sp>
      <p:grpSp>
        <p:nvGrpSpPr>
          <p:cNvPr id="1077" name="Google Shape;1077;p59"/>
          <p:cNvGrpSpPr/>
          <p:nvPr/>
        </p:nvGrpSpPr>
        <p:grpSpPr>
          <a:xfrm>
            <a:off x="5660512" y="1524000"/>
            <a:ext cx="3331088" cy="2201526"/>
            <a:chOff x="1649390" y="4343400"/>
            <a:chExt cx="3206172" cy="2136775"/>
          </a:xfrm>
        </p:grpSpPr>
        <p:sp>
          <p:nvSpPr>
            <p:cNvPr id="1078" name="Google Shape;1078;p59"/>
            <p:cNvSpPr/>
            <p:nvPr/>
          </p:nvSpPr>
          <p:spPr>
            <a:xfrm>
              <a:off x="3353977" y="4343400"/>
              <a:ext cx="314268" cy="314325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79" name="Google Shape;1079;p59"/>
            <p:cNvCxnSpPr>
              <a:stCxn id="1078" idx="5"/>
              <a:endCxn id="1080" idx="1"/>
            </p:cNvCxnSpPr>
            <p:nvPr/>
          </p:nvCxnSpPr>
          <p:spPr>
            <a:xfrm>
              <a:off x="3622222" y="4611693"/>
              <a:ext cx="650700" cy="217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81" name="Google Shape;1081;p59"/>
            <p:cNvSpPr/>
            <p:nvPr/>
          </p:nvSpPr>
          <p:spPr>
            <a:xfrm>
              <a:off x="2396135" y="4792313"/>
              <a:ext cx="314268" cy="314325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/>
            </a:p>
          </p:txBody>
        </p:sp>
        <p:cxnSp>
          <p:nvCxnSpPr>
            <p:cNvPr id="1082" name="Google Shape;1082;p59"/>
            <p:cNvCxnSpPr>
              <a:stCxn id="1081" idx="3"/>
              <a:endCxn id="1083" idx="0"/>
            </p:cNvCxnSpPr>
            <p:nvPr/>
          </p:nvCxnSpPr>
          <p:spPr>
            <a:xfrm flipH="1">
              <a:off x="2120858" y="5060606"/>
              <a:ext cx="321300" cy="414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80" name="Google Shape;1080;p59"/>
            <p:cNvSpPr/>
            <p:nvPr/>
          </p:nvSpPr>
          <p:spPr>
            <a:xfrm>
              <a:off x="4227025" y="4783138"/>
              <a:ext cx="314268" cy="314325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  <p:cxnSp>
          <p:nvCxnSpPr>
            <p:cNvPr id="1084" name="Google Shape;1084;p59"/>
            <p:cNvCxnSpPr>
              <a:stCxn id="1080" idx="3"/>
            </p:cNvCxnSpPr>
            <p:nvPr/>
          </p:nvCxnSpPr>
          <p:spPr>
            <a:xfrm flipH="1">
              <a:off x="4038448" y="5051431"/>
              <a:ext cx="234600" cy="423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5" name="Google Shape;1085;p59"/>
            <p:cNvCxnSpPr>
              <a:stCxn id="1080" idx="5"/>
              <a:endCxn id="1086" idx="0"/>
            </p:cNvCxnSpPr>
            <p:nvPr/>
          </p:nvCxnSpPr>
          <p:spPr>
            <a:xfrm>
              <a:off x="4495270" y="5051431"/>
              <a:ext cx="203100" cy="423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87" name="Google Shape;1087;p59"/>
            <p:cNvSpPr/>
            <p:nvPr/>
          </p:nvSpPr>
          <p:spPr>
            <a:xfrm>
              <a:off x="3849269" y="5475288"/>
              <a:ext cx="315855" cy="314325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sp>
          <p:nvSpPr>
            <p:cNvPr id="1086" name="Google Shape;1086;p59"/>
            <p:cNvSpPr/>
            <p:nvPr/>
          </p:nvSpPr>
          <p:spPr>
            <a:xfrm>
              <a:off x="4541294" y="5475288"/>
              <a:ext cx="314268" cy="314325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/>
            </a:p>
          </p:txBody>
        </p:sp>
        <p:cxnSp>
          <p:nvCxnSpPr>
            <p:cNvPr id="1088" name="Google Shape;1088;p59"/>
            <p:cNvCxnSpPr>
              <a:stCxn id="1086" idx="3"/>
              <a:endCxn id="1089" idx="0"/>
            </p:cNvCxnSpPr>
            <p:nvPr/>
          </p:nvCxnSpPr>
          <p:spPr>
            <a:xfrm flipH="1">
              <a:off x="4509617" y="5743581"/>
              <a:ext cx="77700" cy="422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89" name="Google Shape;1089;p59"/>
            <p:cNvSpPr/>
            <p:nvPr/>
          </p:nvSpPr>
          <p:spPr>
            <a:xfrm>
              <a:off x="4352415" y="6165850"/>
              <a:ext cx="314268" cy="314325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  <p:sp>
          <p:nvSpPr>
            <p:cNvPr id="1083" name="Google Shape;1083;p59"/>
            <p:cNvSpPr/>
            <p:nvPr/>
          </p:nvSpPr>
          <p:spPr>
            <a:xfrm>
              <a:off x="1963659" y="5475288"/>
              <a:ext cx="314268" cy="314325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cxnSp>
          <p:nvCxnSpPr>
            <p:cNvPr id="1090" name="Google Shape;1090;p59"/>
            <p:cNvCxnSpPr/>
            <p:nvPr/>
          </p:nvCxnSpPr>
          <p:spPr>
            <a:xfrm rot="5400000">
              <a:off x="1704178" y="5860577"/>
              <a:ext cx="440055" cy="17176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91" name="Google Shape;1091;p59"/>
            <p:cNvSpPr/>
            <p:nvPr/>
          </p:nvSpPr>
          <p:spPr>
            <a:xfrm>
              <a:off x="2844562" y="5475288"/>
              <a:ext cx="314268" cy="314325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J</a:t>
              </a:r>
              <a:endParaRPr/>
            </a:p>
          </p:txBody>
        </p:sp>
        <p:cxnSp>
          <p:nvCxnSpPr>
            <p:cNvPr id="1092" name="Google Shape;1092;p59"/>
            <p:cNvCxnSpPr>
              <a:stCxn id="1091" idx="5"/>
            </p:cNvCxnSpPr>
            <p:nvPr/>
          </p:nvCxnSpPr>
          <p:spPr>
            <a:xfrm>
              <a:off x="3112807" y="5743581"/>
              <a:ext cx="108900" cy="423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93" name="Google Shape;1093;p59"/>
            <p:cNvSpPr/>
            <p:nvPr/>
          </p:nvSpPr>
          <p:spPr>
            <a:xfrm>
              <a:off x="1649390" y="6165850"/>
              <a:ext cx="314268" cy="314325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1094" name="Google Shape;1094;p59"/>
            <p:cNvSpPr/>
            <p:nvPr/>
          </p:nvSpPr>
          <p:spPr>
            <a:xfrm>
              <a:off x="2530293" y="6165850"/>
              <a:ext cx="314268" cy="314325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</p:txBody>
        </p:sp>
        <p:sp>
          <p:nvSpPr>
            <p:cNvPr id="1095" name="Google Shape;1095;p59"/>
            <p:cNvSpPr/>
            <p:nvPr/>
          </p:nvSpPr>
          <p:spPr>
            <a:xfrm>
              <a:off x="3095342" y="6165850"/>
              <a:ext cx="314268" cy="314325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2000"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</p:grpSp>
      <p:cxnSp>
        <p:nvCxnSpPr>
          <p:cNvPr id="1096" name="Google Shape;1096;p59"/>
          <p:cNvCxnSpPr/>
          <p:nvPr/>
        </p:nvCxnSpPr>
        <p:spPr>
          <a:xfrm rot="5400000">
            <a:off x="6641749" y="3103751"/>
            <a:ext cx="453390" cy="17845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7" name="Google Shape;1097;p59"/>
          <p:cNvCxnSpPr>
            <a:endCxn id="1091" idx="1"/>
          </p:cNvCxnSpPr>
          <p:nvPr/>
        </p:nvCxnSpPr>
        <p:spPr>
          <a:xfrm>
            <a:off x="6706766" y="2279515"/>
            <a:ext cx="243300" cy="458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8" name="Google Shape;1098;p59"/>
          <p:cNvCxnSpPr>
            <a:stCxn id="1078" idx="3"/>
            <a:endCxn id="1081" idx="7"/>
          </p:cNvCxnSpPr>
          <p:nvPr/>
        </p:nvCxnSpPr>
        <p:spPr>
          <a:xfrm flipH="1">
            <a:off x="6714928" y="1800423"/>
            <a:ext cx="764400" cy="233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53187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7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7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7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60"/>
          <p:cNvSpPr txBox="1">
            <a:spLocks noGrp="1"/>
          </p:cNvSpPr>
          <p:nvPr>
            <p:ph type="title"/>
          </p:nvPr>
        </p:nvSpPr>
        <p:spPr>
          <a:xfrm>
            <a:off x="437323" y="530087"/>
            <a:ext cx="8226286" cy="68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b="0" dirty="0">
                <a:solidFill>
                  <a:srgbClr val="295CA8"/>
                </a:solidFill>
                <a:ea typeface="+mj-ea"/>
              </a:rPr>
              <a:t>Попробуем добавить узел в </a:t>
            </a:r>
            <a:r>
              <a:rPr lang="en-US" b="0" dirty="0">
                <a:solidFill>
                  <a:srgbClr val="295CA8"/>
                </a:solidFill>
                <a:ea typeface="+mj-ea"/>
              </a:rPr>
              <a:t>BST (1/3)</a:t>
            </a:r>
            <a:endParaRPr b="0" dirty="0">
              <a:solidFill>
                <a:srgbClr val="295CA8"/>
              </a:solidFill>
              <a:ea typeface="+mj-ea"/>
            </a:endParaRPr>
          </a:p>
        </p:txBody>
      </p:sp>
      <p:pic>
        <p:nvPicPr>
          <p:cNvPr id="1104" name="Google Shape;1104;p60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2053" y="1920478"/>
            <a:ext cx="4939895" cy="37191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4697FA-F30A-4B8C-C1B9-86BB1EC70837}"/>
              </a:ext>
            </a:extLst>
          </p:cNvPr>
          <p:cNvSpPr txBox="1"/>
          <p:nvPr/>
        </p:nvSpPr>
        <p:spPr>
          <a:xfrm>
            <a:off x="6641087" y="1531610"/>
            <a:ext cx="212522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Пошаговое описание этого алгоритма см. на слайде 112.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592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61"/>
          <p:cNvSpPr txBox="1">
            <a:spLocks noGrp="1"/>
          </p:cNvSpPr>
          <p:nvPr>
            <p:ph type="title"/>
          </p:nvPr>
        </p:nvSpPr>
        <p:spPr>
          <a:xfrm>
            <a:off x="457200" y="48391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b="0" dirty="0">
                <a:solidFill>
                  <a:srgbClr val="295CA8"/>
                </a:solidFill>
                <a:ea typeface="+mj-ea"/>
              </a:rPr>
              <a:t>Попробуем добавить узел в </a:t>
            </a:r>
            <a:r>
              <a:rPr lang="en-US" b="0" dirty="0">
                <a:solidFill>
                  <a:srgbClr val="295CA8"/>
                </a:solidFill>
                <a:ea typeface="+mj-ea"/>
              </a:rPr>
              <a:t>BST</a:t>
            </a:r>
            <a:r>
              <a:rPr lang="ru-RU" b="0" dirty="0">
                <a:solidFill>
                  <a:srgbClr val="295CA8"/>
                </a:solidFill>
                <a:ea typeface="+mj-ea"/>
              </a:rPr>
              <a:t>(2</a:t>
            </a:r>
            <a:r>
              <a:rPr lang="en-US" b="0" dirty="0">
                <a:solidFill>
                  <a:srgbClr val="295CA8"/>
                </a:solidFill>
                <a:ea typeface="+mj-ea"/>
              </a:rPr>
              <a:t>/</a:t>
            </a:r>
            <a:r>
              <a:rPr lang="ru-RU" b="0" dirty="0">
                <a:solidFill>
                  <a:srgbClr val="295CA8"/>
                </a:solidFill>
                <a:ea typeface="+mj-ea"/>
              </a:rPr>
              <a:t>3)</a:t>
            </a:r>
            <a:endParaRPr dirty="0"/>
          </a:p>
        </p:txBody>
      </p:sp>
      <p:pic>
        <p:nvPicPr>
          <p:cNvPr id="1110" name="Google Shape;1110;p61" descr="A picture containing text, skiing, snow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1128" y="1920479"/>
            <a:ext cx="5081745" cy="35963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2D8C57-342B-3CC2-9C9C-522D3F53FE13}"/>
              </a:ext>
            </a:extLst>
          </p:cNvPr>
          <p:cNvSpPr txBox="1"/>
          <p:nvPr/>
        </p:nvSpPr>
        <p:spPr>
          <a:xfrm>
            <a:off x="6561574" y="1491854"/>
            <a:ext cx="2125226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Пошаговое описание этого алгоритма см. на слайде 112.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489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62"/>
          <p:cNvSpPr txBox="1">
            <a:spLocks noGrp="1"/>
          </p:cNvSpPr>
          <p:nvPr>
            <p:ph type="title"/>
          </p:nvPr>
        </p:nvSpPr>
        <p:spPr>
          <a:xfrm>
            <a:off x="457200" y="40964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b="0" dirty="0">
                <a:solidFill>
                  <a:srgbClr val="295CA8"/>
                </a:solidFill>
                <a:ea typeface="+mj-ea"/>
              </a:rPr>
              <a:t>Попробуем добавить узел в </a:t>
            </a:r>
            <a:r>
              <a:rPr lang="en-US" b="0" dirty="0">
                <a:solidFill>
                  <a:srgbClr val="295CA8"/>
                </a:solidFill>
                <a:ea typeface="+mj-ea"/>
              </a:rPr>
              <a:t>BST</a:t>
            </a:r>
            <a:r>
              <a:rPr lang="ru-RU" b="0" dirty="0">
                <a:solidFill>
                  <a:srgbClr val="295CA8"/>
                </a:solidFill>
                <a:ea typeface="+mj-ea"/>
              </a:rPr>
              <a:t>(3</a:t>
            </a:r>
            <a:r>
              <a:rPr lang="en-US" b="0" dirty="0">
                <a:solidFill>
                  <a:srgbClr val="295CA8"/>
                </a:solidFill>
                <a:ea typeface="+mj-ea"/>
              </a:rPr>
              <a:t>/</a:t>
            </a:r>
            <a:r>
              <a:rPr lang="ru-RU" b="0" dirty="0">
                <a:solidFill>
                  <a:srgbClr val="295CA8"/>
                </a:solidFill>
                <a:ea typeface="+mj-ea"/>
              </a:rPr>
              <a:t>3)</a:t>
            </a:r>
            <a:endParaRPr dirty="0"/>
          </a:p>
        </p:txBody>
      </p:sp>
      <p:pic>
        <p:nvPicPr>
          <p:cNvPr id="1116" name="Google Shape;1116;p62" descr="A picture containing text, snow, ski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6723" y="1941769"/>
            <a:ext cx="5510555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470D6D-6C79-6FB1-9CCC-03C9DA5F58DD}"/>
              </a:ext>
            </a:extLst>
          </p:cNvPr>
          <p:cNvSpPr txBox="1"/>
          <p:nvPr/>
        </p:nvSpPr>
        <p:spPr>
          <a:xfrm>
            <a:off x="6561574" y="1491854"/>
            <a:ext cx="2125226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Пошаговое описание этого алгоритма см. на слайде 112.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83FC3-E7BD-0E46-BA0F-4B606371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338" y="700887"/>
            <a:ext cx="8457788" cy="801342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E788DE-031F-BE4B-BA5C-04CB084BC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890" y="1319349"/>
            <a:ext cx="8457789" cy="5381897"/>
          </a:xfrm>
        </p:spPr>
        <p:txBody>
          <a:bodyPr/>
          <a:lstStyle/>
          <a:p>
            <a:pPr marL="533400" indent="-457200">
              <a:spcBef>
                <a:spcPts val="1000"/>
              </a:spcBef>
              <a:buSzPct val="100000"/>
              <a:buFont typeface="Arial" charset="0"/>
              <a:buChar char="•"/>
            </a:pPr>
            <a:r>
              <a:rPr lang="ru-RU" sz="2400" u="sng" dirty="0">
                <a:solidFill>
                  <a:srgbClr val="0463C2"/>
                </a:solidFill>
              </a:rPr>
              <a:t>Алгоритмы поиска</a:t>
            </a:r>
          </a:p>
          <a:p>
            <a:pPr marL="533400" indent="-457200">
              <a:buSzPct val="100000"/>
              <a:buFont typeface="Arial" charset="0"/>
              <a:buChar char="•"/>
            </a:pPr>
            <a:r>
              <a:rPr lang="ru-RU" sz="2400" u="sng" dirty="0">
                <a:solidFill>
                  <a:srgbClr val="0463C2"/>
                </a:solidFill>
              </a:rPr>
              <a:t>Бинарные Деревья</a:t>
            </a:r>
          </a:p>
          <a:p>
            <a:pPr marL="533400" indent="-457200">
              <a:spcBef>
                <a:spcPts val="1000"/>
              </a:spcBef>
              <a:buSzPct val="100000"/>
              <a:buFont typeface="Arial" charset="0"/>
              <a:buChar char="•"/>
            </a:pPr>
            <a:r>
              <a:rPr lang="ru-RU" sz="2400" u="sng" dirty="0">
                <a:solidFill>
                  <a:srgbClr val="0463C2"/>
                </a:solidFill>
              </a:rPr>
              <a:t>Кучи</a:t>
            </a:r>
          </a:p>
          <a:p>
            <a:pPr marL="533400" indent="-457200">
              <a:spcBef>
                <a:spcPts val="1000"/>
              </a:spcBef>
              <a:buSzPct val="100000"/>
              <a:buFont typeface="Arial" charset="0"/>
              <a:buChar char="•"/>
            </a:pPr>
            <a:r>
              <a:rPr lang="ru-RU" sz="2400" u="sng" dirty="0">
                <a:solidFill>
                  <a:srgbClr val="0463C2"/>
                </a:solidFill>
              </a:rPr>
              <a:t>Деревья бинарного поиска</a:t>
            </a:r>
          </a:p>
          <a:p>
            <a:pPr marL="533400" indent="-457200">
              <a:spcBef>
                <a:spcPts val="1000"/>
              </a:spcBef>
              <a:buSzPct val="100000"/>
              <a:buFont typeface="Arial" charset="0"/>
              <a:buChar char="•"/>
            </a:pPr>
            <a:r>
              <a:rPr lang="ru-RU" altLang="ru-RU" sz="2400" u="sng" dirty="0" err="1">
                <a:solidFill>
                  <a:srgbClr val="0463C2"/>
                </a:solidFill>
              </a:rPr>
              <a:t>Хэш</a:t>
            </a:r>
            <a:r>
              <a:rPr lang="ru-RU" altLang="ru-RU" sz="2400" u="sng" dirty="0">
                <a:solidFill>
                  <a:srgbClr val="0463C2"/>
                </a:solidFill>
              </a:rPr>
              <a:t> таблицы</a:t>
            </a:r>
            <a:br>
              <a:rPr lang="ru-RU" altLang="ru-RU" sz="2400" dirty="0">
                <a:ea typeface="ＭＳ Ｐゴシック" charset="-128"/>
              </a:rPr>
            </a:br>
            <a:endParaRPr lang="en-US" altLang="ru-RU" sz="2400" dirty="0">
              <a:ea typeface="ＭＳ Ｐゴシック" charset="-128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3607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3"/>
          <p:cNvSpPr txBox="1"/>
          <p:nvPr/>
        </p:nvSpPr>
        <p:spPr>
          <a:xfrm>
            <a:off x="5410600" y="1531801"/>
            <a:ext cx="2821500" cy="461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algn="ctr">
              <a:buClr>
                <a:srgbClr val="000000"/>
              </a:buClr>
              <a:buSzPts val="1800"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3"/>
          <p:cNvSpPr txBox="1">
            <a:spLocks noGrp="1"/>
          </p:cNvSpPr>
          <p:nvPr>
            <p:ph type="title"/>
          </p:nvPr>
        </p:nvSpPr>
        <p:spPr>
          <a:xfrm>
            <a:off x="318052" y="1181846"/>
            <a:ext cx="836874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b="0" dirty="0">
                <a:solidFill>
                  <a:srgbClr val="295CA8"/>
                </a:solidFill>
                <a:ea typeface="+mj-ea"/>
              </a:rPr>
              <a:t>Операция вставки узла в </a:t>
            </a:r>
            <a:r>
              <a:rPr lang="en-US" b="0" dirty="0">
                <a:solidFill>
                  <a:srgbClr val="295CA8"/>
                </a:solidFill>
                <a:ea typeface="+mj-ea"/>
              </a:rPr>
              <a:t>BST </a:t>
            </a:r>
            <a:r>
              <a:rPr lang="ru-RU" b="0" dirty="0">
                <a:solidFill>
                  <a:srgbClr val="295CA8"/>
                </a:solidFill>
                <a:ea typeface="+mj-ea"/>
              </a:rPr>
              <a:t>дерево</a:t>
            </a:r>
            <a:endParaRPr b="0" dirty="0">
              <a:solidFill>
                <a:srgbClr val="295CA8"/>
              </a:solidFill>
              <a:ea typeface="+mj-ea"/>
            </a:endParaRPr>
          </a:p>
        </p:txBody>
      </p:sp>
      <p:sp>
        <p:nvSpPr>
          <p:cNvPr id="1123" name="Google Shape;1123;p63"/>
          <p:cNvSpPr txBox="1">
            <a:spLocks noGrp="1"/>
          </p:cNvSpPr>
          <p:nvPr>
            <p:ph type="body" idx="1"/>
          </p:nvPr>
        </p:nvSpPr>
        <p:spPr>
          <a:xfrm>
            <a:off x="457200" y="1828801"/>
            <a:ext cx="8534400" cy="4703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indent="-355600">
              <a:buSzPts val="2400"/>
              <a:buFont typeface="Arial"/>
              <a:buChar char="●"/>
            </a:pPr>
            <a:r>
              <a:rPr lang="ru-RU" sz="2400" dirty="0"/>
              <a:t>Поиск на  </a:t>
            </a:r>
            <a:r>
              <a:rPr lang="en" sz="2400" dirty="0"/>
              <a:t>BST, </a:t>
            </a:r>
            <a:r>
              <a:rPr lang="ru-RU" sz="2400" dirty="0"/>
              <a:t>начиная с корня, пока мы не найдем, где находятся данные для вставки.</a:t>
            </a:r>
            <a:endParaRPr sz="2400" dirty="0"/>
          </a:p>
          <a:p>
            <a:pPr lvl="1" indent="-342900">
              <a:spcBef>
                <a:spcPts val="1000"/>
              </a:spcBef>
              <a:buSzPts val="1800"/>
              <a:buFont typeface="Courier New"/>
              <a:buChar char="o"/>
            </a:pPr>
            <a:r>
              <a:rPr lang="ru-RU" sz="1800" dirty="0"/>
              <a:t>вставлять данные,  когда мы достигнем узла, чей соответствующий </a:t>
            </a:r>
            <a:r>
              <a:rPr lang="en-US" sz="1800" dirty="0"/>
              <a:t>L </a:t>
            </a:r>
            <a:r>
              <a:rPr lang="ru-RU" sz="1800" dirty="0"/>
              <a:t>или </a:t>
            </a:r>
            <a:r>
              <a:rPr lang="en-US" sz="1800" dirty="0"/>
              <a:t>R </a:t>
            </a:r>
            <a:r>
              <a:rPr lang="ru-RU" sz="1800" dirty="0"/>
              <a:t>дочерний элемент равны </a:t>
            </a:r>
            <a:r>
              <a:rPr lang="en-US" sz="18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  <a:p>
            <a:pPr indent="-355600">
              <a:spcBef>
                <a:spcPts val="1000"/>
              </a:spcBef>
              <a:buSzPts val="2400"/>
              <a:buFont typeface="Arial"/>
              <a:buChar char="●"/>
            </a:pPr>
            <a:r>
              <a:rPr lang="ru-RU" sz="2400" dirty="0">
                <a:sym typeface="Consolas"/>
              </a:rPr>
              <a:t>Этот узел создает новый узел, устанавливает данные нового узла в данные для вставки и устанавливает дочернюю ссылку на этот новый узел.</a:t>
            </a:r>
            <a:endParaRPr sz="2400" dirty="0"/>
          </a:p>
          <a:p>
            <a:pPr indent="-355600">
              <a:spcBef>
                <a:spcPts val="1000"/>
              </a:spcBef>
              <a:buSzPts val="2400"/>
              <a:buFont typeface="Arial"/>
              <a:buChar char="●"/>
            </a:pPr>
            <a:r>
              <a:rPr lang="ru-RU" sz="2400" dirty="0">
                <a:solidFill>
                  <a:srgbClr val="FF0000"/>
                </a:solidFill>
              </a:rPr>
              <a:t>Время выполнения здесь </a:t>
            </a:r>
            <a:r>
              <a:rPr lang="en-US" sz="2400" dirty="0">
                <a:solidFill>
                  <a:srgbClr val="FF0000"/>
                </a:solidFill>
              </a:rPr>
              <a:t>O(log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r>
              <a:rPr lang="en-US" sz="2400" dirty="0"/>
              <a:t>, </a:t>
            </a:r>
            <a:r>
              <a:rPr lang="ru-RU" sz="2400" dirty="0"/>
              <a:t>Вот это да</a:t>
            </a:r>
            <a:r>
              <a:rPr lang="en-US" sz="2400" dirty="0"/>
              <a:t>!</a:t>
            </a:r>
            <a:endParaRPr dirty="0"/>
          </a:p>
          <a:p>
            <a:pPr lvl="1" indent="-342900">
              <a:spcBef>
                <a:spcPts val="1000"/>
              </a:spcBef>
              <a:buSzPts val="1800"/>
              <a:buFont typeface="Courier New"/>
              <a:buChar char="o"/>
            </a:pPr>
            <a:r>
              <a:rPr lang="en-US" sz="1800" dirty="0"/>
              <a:t>O(log</a:t>
            </a:r>
            <a:r>
              <a:rPr lang="en-US" sz="1800" baseline="-25000" dirty="0"/>
              <a:t>2</a:t>
            </a:r>
            <a:r>
              <a:rPr lang="en-US" sz="1800" dirty="0"/>
              <a:t>N) </a:t>
            </a:r>
            <a:r>
              <a:rPr lang="ru-RU" sz="1800" dirty="0"/>
              <a:t> для поиска на почти сбалансированном дереве, чтобы найти место для вставки</a:t>
            </a:r>
            <a:endParaRPr dirty="0"/>
          </a:p>
          <a:p>
            <a:pPr lvl="1" indent="-342900">
              <a:spcBef>
                <a:spcPts val="1000"/>
              </a:spcBef>
              <a:buSzPts val="1800"/>
              <a:buChar char="o"/>
            </a:pPr>
            <a:r>
              <a:rPr lang="ru-RU" sz="1800" dirty="0"/>
              <a:t>Операции за константное время, чтобы создать новый узел и связать его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79703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64"/>
          <p:cNvSpPr txBox="1">
            <a:spLocks noGrp="1"/>
          </p:cNvSpPr>
          <p:nvPr>
            <p:ph type="title"/>
          </p:nvPr>
        </p:nvSpPr>
        <p:spPr>
          <a:xfrm>
            <a:off x="457200" y="1144683"/>
            <a:ext cx="82296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b="0" dirty="0">
                <a:solidFill>
                  <a:srgbClr val="295CA8"/>
                </a:solidFill>
                <a:ea typeface="+mj-ea"/>
                <a:sym typeface="Consolas"/>
              </a:rPr>
              <a:t>Код для</a:t>
            </a:r>
            <a:r>
              <a:rPr lang="ru-RU" b="0" dirty="0">
                <a:solidFill>
                  <a:srgbClr val="0000FF"/>
                </a:solidFill>
                <a:latin typeface="Consolas"/>
                <a:ea typeface="+mj-ea"/>
                <a:cs typeface="Consolas"/>
                <a:sym typeface="Consolas"/>
              </a:rPr>
              <a:t> </a:t>
            </a:r>
            <a:r>
              <a:rPr lang="ru-RU" b="0" dirty="0">
                <a:solidFill>
                  <a:srgbClr val="295CA8"/>
                </a:solidFill>
                <a:ea typeface="+mj-ea"/>
                <a:sym typeface="Consolas"/>
              </a:rPr>
              <a:t>вставки узла в </a:t>
            </a:r>
            <a:r>
              <a:rPr lang="en" b="0" dirty="0">
                <a:solidFill>
                  <a:srgbClr val="295CA8"/>
                </a:solidFill>
                <a:ea typeface="+mj-ea"/>
                <a:sym typeface="Consolas"/>
              </a:rPr>
              <a:t>BST</a:t>
            </a:r>
            <a:br>
              <a:rPr lang="en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dirty="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9" name="Google Shape;1129;p64"/>
          <p:cNvSpPr txBox="1">
            <a:spLocks noGrp="1"/>
          </p:cNvSpPr>
          <p:nvPr>
            <p:ph type="body" idx="1"/>
          </p:nvPr>
        </p:nvSpPr>
        <p:spPr>
          <a:xfrm>
            <a:off x="457200" y="3073814"/>
            <a:ext cx="8229600" cy="3161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indent="0">
              <a:lnSpc>
                <a:spcPct val="110000"/>
              </a:lnSpc>
              <a:buSzPts val="1257"/>
              <a:buNone/>
            </a:pPr>
            <a:r>
              <a:rPr lang="en-US" sz="16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//Tree’s insert delegates to root</a:t>
            </a:r>
            <a:endParaRPr dirty="0"/>
          </a:p>
          <a:p>
            <a:pPr marL="0" indent="0">
              <a:lnSpc>
                <a:spcPct val="110000"/>
              </a:lnSpc>
              <a:buSzPts val="1257"/>
              <a:buNone/>
            </a:pP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public Node&lt;Book&gt; insert(Book </a:t>
            </a:r>
            <a:r>
              <a:rPr lang="en-US" sz="1600" dirty="0" err="1">
                <a:latin typeface="Consolas"/>
                <a:ea typeface="Consolas"/>
                <a:cs typeface="Consolas"/>
                <a:sym typeface="Consolas"/>
              </a:rPr>
              <a:t>newData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0000"/>
              </a:lnSpc>
              <a:buSzPts val="1257"/>
              <a:buNone/>
            </a:pP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//if tree is empty, make first node. No traversal necessary!</a:t>
            </a:r>
            <a:endParaRPr dirty="0"/>
          </a:p>
          <a:p>
            <a:pPr marL="0" indent="0">
              <a:lnSpc>
                <a:spcPct val="110000"/>
              </a:lnSpc>
              <a:buSzPts val="1257"/>
              <a:buNone/>
            </a:pP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  if(</a:t>
            </a:r>
            <a:r>
              <a:rPr lang="en-US" sz="1600" dirty="0" err="1">
                <a:latin typeface="Consolas"/>
                <a:ea typeface="Consolas"/>
                <a:cs typeface="Consolas"/>
                <a:sym typeface="Consolas"/>
              </a:rPr>
              <a:t>this.root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 == null) {</a:t>
            </a:r>
            <a:endParaRPr sz="1600" dirty="0">
              <a:solidFill>
                <a:srgbClr val="006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0000"/>
              </a:lnSpc>
              <a:buSzPts val="1257"/>
              <a:buNone/>
            </a:pP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600" dirty="0" err="1">
                <a:latin typeface="Consolas"/>
                <a:ea typeface="Consolas"/>
                <a:cs typeface="Consolas"/>
                <a:sym typeface="Consolas"/>
              </a:rPr>
              <a:t>this.root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 = new Node(</a:t>
            </a:r>
            <a:r>
              <a:rPr lang="en-US" sz="1600" dirty="0" err="1">
                <a:latin typeface="Consolas"/>
                <a:ea typeface="Consolas"/>
                <a:cs typeface="Consolas"/>
                <a:sym typeface="Consolas"/>
              </a:rPr>
              <a:t>newData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, null); </a:t>
            </a:r>
            <a:r>
              <a:rPr lang="en-US" sz="16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//root’s parent is null</a:t>
            </a:r>
            <a:endParaRPr dirty="0"/>
          </a:p>
          <a:p>
            <a:pPr marL="0" indent="0">
              <a:lnSpc>
                <a:spcPct val="110000"/>
              </a:lnSpc>
              <a:buSzPts val="1257"/>
              <a:buNone/>
            </a:pPr>
            <a:r>
              <a:rPr lang="en-US" sz="16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1600" dirty="0" err="1">
                <a:latin typeface="Consolas"/>
                <a:ea typeface="Consolas"/>
                <a:cs typeface="Consolas"/>
                <a:sym typeface="Consolas"/>
              </a:rPr>
              <a:t>this.root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  <a:p>
            <a:pPr marL="0" indent="0">
              <a:lnSpc>
                <a:spcPct val="110000"/>
              </a:lnSpc>
              <a:buSzPts val="1257"/>
              <a:buNone/>
            </a:pP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  } else {</a:t>
            </a:r>
            <a:endParaRPr dirty="0"/>
          </a:p>
          <a:p>
            <a:pPr marL="0" indent="0">
              <a:lnSpc>
                <a:spcPct val="110000"/>
              </a:lnSpc>
              <a:buSzPts val="1257"/>
              <a:buNone/>
            </a:pP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6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//delegate to </a:t>
            </a:r>
            <a:r>
              <a:rPr lang="en-US" sz="1600" b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Node’s</a:t>
            </a:r>
            <a:r>
              <a:rPr lang="en-US" sz="16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insert() method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0000"/>
              </a:lnSpc>
              <a:buSzPts val="1257"/>
              <a:buNone/>
            </a:pP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      return </a:t>
            </a:r>
            <a:r>
              <a:rPr lang="en-US" sz="1600" dirty="0" err="1">
                <a:latin typeface="Consolas"/>
                <a:ea typeface="Consolas"/>
                <a:cs typeface="Consolas"/>
                <a:sym typeface="Consolas"/>
              </a:rPr>
              <a:t>this.root.insert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 err="1">
                <a:latin typeface="Consolas"/>
                <a:ea typeface="Consolas"/>
                <a:cs typeface="Consolas"/>
                <a:sym typeface="Consolas"/>
              </a:rPr>
              <a:t>newData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0000"/>
              </a:lnSpc>
              <a:spcBef>
                <a:spcPts val="100"/>
              </a:spcBef>
              <a:buSzPts val="1257"/>
              <a:buNone/>
            </a:pP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0000"/>
              </a:lnSpc>
              <a:buSzPts val="1600"/>
              <a:buNone/>
            </a:pP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354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65"/>
          <p:cNvSpPr txBox="1">
            <a:spLocks noGrp="1"/>
          </p:cNvSpPr>
          <p:nvPr>
            <p:ph type="title"/>
          </p:nvPr>
        </p:nvSpPr>
        <p:spPr>
          <a:xfrm>
            <a:off x="457200" y="956818"/>
            <a:ext cx="8229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b="0" dirty="0">
                <a:solidFill>
                  <a:srgbClr val="295CA8"/>
                </a:solidFill>
                <a:ea typeface="+mj-ea"/>
              </a:rPr>
              <a:t>Код вставки для </a:t>
            </a:r>
            <a:r>
              <a:rPr lang="en-US" b="0" dirty="0">
                <a:solidFill>
                  <a:srgbClr val="295CA8"/>
                </a:solidFill>
                <a:ea typeface="+mj-ea"/>
                <a:sym typeface="Consolas"/>
              </a:rPr>
              <a:t>Node</a:t>
            </a:r>
            <a:endParaRPr b="0" dirty="0">
              <a:solidFill>
                <a:srgbClr val="295CA8"/>
              </a:solidFill>
              <a:ea typeface="+mj-ea"/>
              <a:sym typeface="Consolas"/>
            </a:endParaRPr>
          </a:p>
        </p:txBody>
      </p:sp>
      <p:sp>
        <p:nvSpPr>
          <p:cNvPr id="1136" name="Google Shape;1136;p65"/>
          <p:cNvSpPr txBox="1">
            <a:spLocks noGrp="1"/>
          </p:cNvSpPr>
          <p:nvPr>
            <p:ph type="body" idx="1"/>
          </p:nvPr>
        </p:nvSpPr>
        <p:spPr>
          <a:xfrm>
            <a:off x="228600" y="1565560"/>
            <a:ext cx="8686800" cy="4405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indent="0">
              <a:lnSpc>
                <a:spcPct val="110000"/>
              </a:lnSpc>
              <a:buSzPts val="14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public Node&lt;Book&gt; insert(Book 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newData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) { </a:t>
            </a:r>
            <a:endParaRPr sz="14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0000"/>
              </a:lnSpc>
              <a:spcBef>
                <a:spcPts val="1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if (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this.data.compareBooks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newData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) &gt; 0) {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newData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should be in left subtree</a:t>
            </a:r>
            <a:endParaRPr sz="14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0000"/>
              </a:lnSpc>
              <a:spcBef>
                <a:spcPts val="1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   if(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this.left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== null) {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//left child is null – we’ve found the place to insert!</a:t>
            </a:r>
            <a:endParaRPr dirty="0"/>
          </a:p>
          <a:p>
            <a:pPr marL="0" indent="0">
              <a:lnSpc>
                <a:spcPct val="110000"/>
              </a:lnSpc>
              <a:spcBef>
                <a:spcPts val="1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this.left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= new Node(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newData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, this);</a:t>
            </a:r>
            <a:endParaRPr dirty="0"/>
          </a:p>
          <a:p>
            <a:pPr marL="0" indent="0">
              <a:lnSpc>
                <a:spcPct val="110000"/>
              </a:lnSpc>
              <a:spcBef>
                <a:spcPts val="1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       return 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this.left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  <a:p>
            <a:pPr marL="0" indent="0">
              <a:lnSpc>
                <a:spcPct val="110000"/>
              </a:lnSpc>
              <a:spcBef>
                <a:spcPts val="1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   } else {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//keep traversing down tree</a:t>
            </a:r>
            <a:endParaRPr dirty="0"/>
          </a:p>
          <a:p>
            <a:pPr marL="0" indent="0">
              <a:lnSpc>
                <a:spcPct val="110000"/>
              </a:lnSpc>
              <a:spcBef>
                <a:spcPts val="1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       return 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this.left.insert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newData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/>
          </a:p>
          <a:p>
            <a:pPr marL="0" indent="0">
              <a:lnSpc>
                <a:spcPct val="110000"/>
              </a:lnSpc>
              <a:spcBef>
                <a:spcPts val="1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   }       </a:t>
            </a:r>
            <a:endParaRPr dirty="0"/>
          </a:p>
          <a:p>
            <a:pPr marL="0" indent="0">
              <a:lnSpc>
                <a:spcPct val="110000"/>
              </a:lnSpc>
              <a:spcBef>
                <a:spcPts val="1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} else {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newData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should be in right subtree</a:t>
            </a:r>
            <a:endParaRPr sz="14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0000"/>
              </a:lnSpc>
              <a:spcBef>
                <a:spcPts val="1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   if(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this.right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== null) {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//right child is null–we’ve found the place to insert!</a:t>
            </a:r>
            <a:endParaRPr dirty="0"/>
          </a:p>
          <a:p>
            <a:pPr marL="0" indent="0">
              <a:lnSpc>
                <a:spcPct val="110000"/>
              </a:lnSpc>
              <a:spcBef>
                <a:spcPts val="1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this.right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= new Node(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newData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, this);</a:t>
            </a:r>
            <a:endParaRPr dirty="0"/>
          </a:p>
          <a:p>
            <a:pPr marL="0" indent="0">
              <a:lnSpc>
                <a:spcPct val="110000"/>
              </a:lnSpc>
              <a:spcBef>
                <a:spcPts val="1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       return 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this.right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  <a:p>
            <a:pPr marL="0" indent="0">
              <a:lnSpc>
                <a:spcPct val="110000"/>
              </a:lnSpc>
              <a:spcBef>
                <a:spcPts val="1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   } else {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//keep traversing down tree</a:t>
            </a:r>
            <a:endParaRPr dirty="0"/>
          </a:p>
          <a:p>
            <a:pPr marL="0" indent="0">
              <a:lnSpc>
                <a:spcPct val="110000"/>
              </a:lnSpc>
              <a:spcBef>
                <a:spcPts val="1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       return 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this.right.insert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latin typeface="Consolas"/>
                <a:ea typeface="Consolas"/>
                <a:cs typeface="Consolas"/>
                <a:sym typeface="Consolas"/>
              </a:rPr>
              <a:t>newData</a:t>
            </a: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/>
          </a:p>
          <a:p>
            <a:pPr marL="0" indent="0">
              <a:lnSpc>
                <a:spcPct val="110000"/>
              </a:lnSpc>
              <a:spcBef>
                <a:spcPts val="1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   }       </a:t>
            </a:r>
            <a:endParaRPr dirty="0"/>
          </a:p>
          <a:p>
            <a:pPr marL="0" indent="0">
              <a:lnSpc>
                <a:spcPct val="110000"/>
              </a:lnSpc>
              <a:spcBef>
                <a:spcPts val="100"/>
              </a:spcBef>
              <a:buSzPts val="11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indent="-457200">
              <a:lnSpc>
                <a:spcPct val="110000"/>
              </a:lnSpc>
              <a:spcBef>
                <a:spcPts val="100"/>
              </a:spcBef>
              <a:buSzPts val="1400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20210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3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3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66"/>
          <p:cNvSpPr txBox="1">
            <a:spLocks noGrp="1"/>
          </p:cNvSpPr>
          <p:nvPr>
            <p:ph type="title"/>
          </p:nvPr>
        </p:nvSpPr>
        <p:spPr>
          <a:xfrm>
            <a:off x="927652" y="1181846"/>
            <a:ext cx="775914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b="0" dirty="0">
                <a:solidFill>
                  <a:srgbClr val="295CA8"/>
                </a:solidFill>
                <a:ea typeface="+mj-ea"/>
              </a:rPr>
              <a:t>Замечания по деревьям </a:t>
            </a:r>
            <a:r>
              <a:rPr lang="en-US" b="0" dirty="0">
                <a:solidFill>
                  <a:srgbClr val="295CA8"/>
                </a:solidFill>
                <a:ea typeface="+mj-ea"/>
              </a:rPr>
              <a:t>(1/2) </a:t>
            </a:r>
            <a:endParaRPr b="0" dirty="0">
              <a:solidFill>
                <a:srgbClr val="295CA8"/>
              </a:solidFill>
              <a:ea typeface="+mj-ea"/>
            </a:endParaRPr>
          </a:p>
        </p:txBody>
      </p:sp>
      <p:sp>
        <p:nvSpPr>
          <p:cNvPr id="1143" name="Google Shape;1143;p66"/>
          <p:cNvSpPr txBox="1">
            <a:spLocks noGrp="1"/>
          </p:cNvSpPr>
          <p:nvPr>
            <p:ph type="body" idx="1"/>
          </p:nvPr>
        </p:nvSpPr>
        <p:spPr>
          <a:xfrm>
            <a:off x="530086" y="2099313"/>
            <a:ext cx="8156713" cy="454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indent="-355600">
              <a:lnSpc>
                <a:spcPct val="115000"/>
              </a:lnSpc>
              <a:buClr>
                <a:srgbClr val="000000"/>
              </a:buClr>
              <a:buSzPts val="2000"/>
              <a:buFont typeface="Arial"/>
              <a:buChar char="●"/>
            </a:pPr>
            <a:r>
              <a:rPr lang="ru-RU" sz="2000" dirty="0">
                <a:solidFill>
                  <a:srgbClr val="000000"/>
                </a:solidFill>
              </a:rPr>
              <a:t>Разный порядок вставки узлов приводит к разным деревьям</a:t>
            </a:r>
            <a:endParaRPr dirty="0"/>
          </a:p>
          <a:p>
            <a:pPr lvl="1" indent="-342900">
              <a:lnSpc>
                <a:spcPct val="115000"/>
              </a:lnSpc>
              <a:spcBef>
                <a:spcPts val="500"/>
              </a:spcBef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ru-RU" sz="1600" dirty="0">
                <a:solidFill>
                  <a:srgbClr val="000000"/>
                </a:solidFill>
              </a:rPr>
              <a:t>если вы вставите узел, ссылающийся на значение данных 18, в пустое дерево, этот узел станет корневым </a:t>
            </a:r>
            <a:endParaRPr dirty="0"/>
          </a:p>
          <a:p>
            <a:pPr lvl="1" indent="-342900">
              <a:lnSpc>
                <a:spcPct val="115000"/>
              </a:lnSpc>
              <a:spcBef>
                <a:spcPts val="500"/>
              </a:spcBef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ru-RU" sz="1600" dirty="0">
                <a:solidFill>
                  <a:srgbClr val="000000"/>
                </a:solidFill>
              </a:rPr>
              <a:t>если вы затем вставите узел, ссылающийся на значение данных 12, он станет левым дочерним элементом корня </a:t>
            </a:r>
            <a:endParaRPr dirty="0"/>
          </a:p>
          <a:p>
            <a:pPr lvl="1" indent="-342900">
              <a:lnSpc>
                <a:spcPct val="115000"/>
              </a:lnSpc>
              <a:spcBef>
                <a:spcPts val="500"/>
              </a:spcBef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ru-RU" sz="1600" dirty="0">
                <a:solidFill>
                  <a:srgbClr val="000000"/>
                </a:solidFill>
              </a:rPr>
              <a:t>однако, если вы вставите узел, ссылающийся на 12, в пустое дерево, он станет корневым.</a:t>
            </a:r>
            <a:endParaRPr sz="1600" dirty="0">
              <a:solidFill>
                <a:srgbClr val="000000"/>
              </a:solidFill>
            </a:endParaRPr>
          </a:p>
          <a:p>
            <a:pPr lvl="1" indent="-342900">
              <a:lnSpc>
                <a:spcPct val="115000"/>
              </a:lnSpc>
              <a:spcBef>
                <a:spcPts val="500"/>
              </a:spcBef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ru-RU" sz="1600" dirty="0"/>
              <a:t>затем, если вы вставите одну ссылку 18, этот узел станет правым дочерним элементом корня</a:t>
            </a:r>
            <a:br>
              <a:rPr lang="ru-RU" sz="1600" dirty="0">
                <a:solidFill>
                  <a:srgbClr val="000000"/>
                </a:solidFill>
              </a:rPr>
            </a:br>
            <a:r>
              <a:rPr lang="ru-RU" sz="1600" dirty="0">
                <a:solidFill>
                  <a:srgbClr val="000000"/>
                </a:solidFill>
              </a:rPr>
              <a:t>даже с одинаковыми узлами </a:t>
            </a:r>
            <a:r>
              <a:rPr lang="ru-RU" sz="1600" dirty="0">
                <a:solidFill>
                  <a:srgbClr val="FF0000"/>
                </a:solidFill>
              </a:rPr>
              <a:t>разный порядок вставки создает разные деревья!</a:t>
            </a:r>
            <a:r>
              <a:rPr lang="ru-RU" sz="1600" dirty="0">
                <a:solidFill>
                  <a:srgbClr val="000000"/>
                </a:solidFill>
              </a:rPr>
              <a:t> </a:t>
            </a:r>
            <a:endParaRPr dirty="0"/>
          </a:p>
          <a:p>
            <a:pPr lvl="1" indent="-342900">
              <a:lnSpc>
                <a:spcPct val="115000"/>
              </a:lnSpc>
              <a:spcBef>
                <a:spcPts val="500"/>
              </a:spcBef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ru-RU" sz="1600" dirty="0">
                <a:solidFill>
                  <a:srgbClr val="000000"/>
                </a:solidFill>
              </a:rPr>
              <a:t>в среднем, для достаточно случайного (несортированного) порядка поступления деревья будут выглядеть одинаково по глубине, поэтому порядок не играет большой роли во время выполнения.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4296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67"/>
          <p:cNvSpPr txBox="1">
            <a:spLocks noGrp="1"/>
          </p:cNvSpPr>
          <p:nvPr>
            <p:ph type="title"/>
          </p:nvPr>
        </p:nvSpPr>
        <p:spPr>
          <a:xfrm>
            <a:off x="457200" y="596159"/>
            <a:ext cx="8229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b="0" dirty="0">
                <a:solidFill>
                  <a:srgbClr val="295CA8"/>
                </a:solidFill>
                <a:ea typeface="+mj-ea"/>
              </a:rPr>
              <a:t>Замечания по деревьям </a:t>
            </a:r>
            <a:r>
              <a:rPr lang="en-US" b="0" dirty="0">
                <a:solidFill>
                  <a:srgbClr val="295CA8"/>
                </a:solidFill>
                <a:ea typeface="+mj-ea"/>
              </a:rPr>
              <a:t>(</a:t>
            </a:r>
            <a:r>
              <a:rPr lang="ru-RU" b="0" dirty="0">
                <a:solidFill>
                  <a:srgbClr val="295CA8"/>
                </a:solidFill>
                <a:ea typeface="+mj-ea"/>
              </a:rPr>
              <a:t>2</a:t>
            </a:r>
            <a:r>
              <a:rPr lang="en-US" b="0" dirty="0">
                <a:solidFill>
                  <a:srgbClr val="295CA8"/>
                </a:solidFill>
                <a:ea typeface="+mj-ea"/>
              </a:rPr>
              <a:t>/2) </a:t>
            </a:r>
            <a:endParaRPr dirty="0"/>
          </a:p>
        </p:txBody>
      </p:sp>
      <p:sp>
        <p:nvSpPr>
          <p:cNvPr id="1149" name="Google Shape;1149;p67"/>
          <p:cNvSpPr txBox="1">
            <a:spLocks noGrp="1"/>
          </p:cNvSpPr>
          <p:nvPr>
            <p:ph type="body" idx="1"/>
          </p:nvPr>
        </p:nvSpPr>
        <p:spPr>
          <a:xfrm>
            <a:off x="457200" y="1752614"/>
            <a:ext cx="8229600" cy="420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indent="-355600">
              <a:lnSpc>
                <a:spcPct val="115000"/>
              </a:lnSpc>
              <a:buClr>
                <a:srgbClr val="000000"/>
              </a:buClr>
              <a:buSzPts val="2000"/>
              <a:buFont typeface="Arial"/>
              <a:buChar char="●"/>
            </a:pPr>
            <a:r>
              <a:rPr lang="ru-RU" sz="2000" dirty="0">
                <a:solidFill>
                  <a:srgbClr val="000000"/>
                </a:solidFill>
              </a:rPr>
              <a:t>При поиске значения достижение другого значения, которое больше искомого, </a:t>
            </a:r>
            <a:r>
              <a:rPr lang="ru-RU" sz="2000" dirty="0">
                <a:solidFill>
                  <a:srgbClr val="FF0000"/>
                </a:solidFill>
              </a:rPr>
              <a:t>не означает, что искомое значение отсутствует в дереве</a:t>
            </a:r>
            <a:r>
              <a:rPr lang="ru-RU" sz="2000" dirty="0">
                <a:solidFill>
                  <a:srgbClr val="000000"/>
                </a:solidFill>
              </a:rPr>
              <a:t> (в отличие от связанных списков!)</a:t>
            </a:r>
            <a:endParaRPr dirty="0"/>
          </a:p>
          <a:p>
            <a:pPr lvl="1" indent="-342900">
              <a:lnSpc>
                <a:spcPct val="115000"/>
              </a:lnSpc>
              <a:spcBef>
                <a:spcPts val="500"/>
              </a:spcBef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ru-RU" sz="2000" dirty="0">
                <a:solidFill>
                  <a:srgbClr val="000000"/>
                </a:solidFill>
              </a:rPr>
              <a:t>оно вполне может по-прежнему содержаться в левом поддереве узла с большим значением, который только что был найден.</a:t>
            </a:r>
            <a:endParaRPr dirty="0"/>
          </a:p>
          <a:p>
            <a:pPr lvl="1" indent="-342900">
              <a:lnSpc>
                <a:spcPct val="115000"/>
              </a:lnSpc>
              <a:spcBef>
                <a:spcPts val="500"/>
              </a:spcBef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ru-RU" sz="2000" dirty="0">
                <a:solidFill>
                  <a:srgbClr val="000000"/>
                </a:solidFill>
              </a:rPr>
              <a:t>таким образом, там, где вы могли бы прекратить поиск в связанных списках, вы не можете  прекратить поиск здесь, пока не достигнете листа (но глубина примерно равна </a:t>
            </a:r>
            <a:r>
              <a:rPr lang="en" sz="2000" dirty="0">
                <a:solidFill>
                  <a:srgbClr val="000000"/>
                </a:solidFill>
              </a:rPr>
              <a:t>log</a:t>
            </a:r>
            <a:r>
              <a:rPr lang="en" sz="2000" baseline="-25000" dirty="0">
                <a:solidFill>
                  <a:srgbClr val="000000"/>
                </a:solidFill>
              </a:rPr>
              <a:t>2</a:t>
            </a:r>
            <a:r>
              <a:rPr lang="en" sz="2000" dirty="0">
                <a:solidFill>
                  <a:srgbClr val="000000"/>
                </a:solidFill>
              </a:rPr>
              <a:t>N </a:t>
            </a:r>
            <a:r>
              <a:rPr lang="ru-RU" sz="2000" dirty="0">
                <a:solidFill>
                  <a:srgbClr val="000000"/>
                </a:solidFill>
              </a:rPr>
              <a:t>для почти сбалансированного дерева, что намного меньше, чем </a:t>
            </a:r>
            <a:r>
              <a:rPr lang="en" sz="2000" dirty="0">
                <a:solidFill>
                  <a:srgbClr val="000000"/>
                </a:solidFill>
              </a:rPr>
              <a:t>N/2!)</a:t>
            </a:r>
            <a:endParaRPr sz="2000" dirty="0">
              <a:solidFill>
                <a:srgbClr val="000000"/>
              </a:solidFill>
            </a:endParaRPr>
          </a:p>
        </p:txBody>
      </p:sp>
      <p:sp>
        <p:nvSpPr>
          <p:cNvPr id="1150" name="Google Shape;1150;p67"/>
          <p:cNvSpPr txBox="1"/>
          <p:nvPr/>
        </p:nvSpPr>
        <p:spPr>
          <a:xfrm>
            <a:off x="5410600" y="1531801"/>
            <a:ext cx="2821500" cy="461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algn="ctr">
              <a:buClr>
                <a:srgbClr val="000000"/>
              </a:buClr>
              <a:buSzPts val="1800"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1738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68"/>
          <p:cNvSpPr txBox="1">
            <a:spLocks noGrp="1"/>
          </p:cNvSpPr>
          <p:nvPr>
            <p:ph type="title"/>
          </p:nvPr>
        </p:nvSpPr>
        <p:spPr>
          <a:xfrm>
            <a:off x="565065" y="664952"/>
            <a:ext cx="8229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b="0" dirty="0">
                <a:solidFill>
                  <a:srgbClr val="295CA8"/>
                </a:solidFill>
                <a:ea typeface="+mj-ea"/>
              </a:rPr>
              <a:t>Прямой обход </a:t>
            </a:r>
            <a:r>
              <a:rPr lang="en-US" b="0" dirty="0">
                <a:solidFill>
                  <a:srgbClr val="295CA8"/>
                </a:solidFill>
                <a:ea typeface="+mj-ea"/>
              </a:rPr>
              <a:t>BST </a:t>
            </a:r>
            <a:r>
              <a:rPr lang="ru-RU" b="0" dirty="0">
                <a:solidFill>
                  <a:srgbClr val="295CA8"/>
                </a:solidFill>
                <a:ea typeface="+mj-ea"/>
              </a:rPr>
              <a:t>дерева</a:t>
            </a:r>
            <a:endParaRPr b="0" dirty="0">
              <a:solidFill>
                <a:srgbClr val="295CA8"/>
              </a:solidFill>
              <a:ea typeface="+mj-ea"/>
            </a:endParaRPr>
          </a:p>
        </p:txBody>
      </p:sp>
      <p:sp>
        <p:nvSpPr>
          <p:cNvPr id="1156" name="Google Shape;1156;p68"/>
          <p:cNvSpPr txBox="1">
            <a:spLocks noGrp="1"/>
          </p:cNvSpPr>
          <p:nvPr>
            <p:ph type="body" idx="1"/>
          </p:nvPr>
        </p:nvSpPr>
        <p:spPr>
          <a:xfrm>
            <a:off x="389196" y="1419965"/>
            <a:ext cx="8294343" cy="169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indent="-355600">
              <a:lnSpc>
                <a:spcPct val="115000"/>
              </a:lnSpc>
              <a:buSzPts val="2400"/>
              <a:buFont typeface="Arial"/>
              <a:buChar char="●"/>
            </a:pPr>
            <a:r>
              <a:rPr lang="ru-RU" sz="2400" dirty="0">
                <a:solidFill>
                  <a:srgbClr val="FF0000"/>
                </a:solidFill>
              </a:rPr>
              <a:t>Прямой (</a:t>
            </a:r>
            <a:r>
              <a:rPr lang="en-US" sz="2400" dirty="0">
                <a:solidFill>
                  <a:srgbClr val="FF0000"/>
                </a:solidFill>
              </a:rPr>
              <a:t>Preorder</a:t>
            </a:r>
            <a:r>
              <a:rPr lang="ru-RU" sz="2400" dirty="0">
                <a:solidFill>
                  <a:srgbClr val="FF0000"/>
                </a:solidFill>
              </a:rPr>
              <a:t>) </a:t>
            </a:r>
            <a:r>
              <a:rPr lang="ru-RU" sz="2400" dirty="0"/>
              <a:t>обход дерева</a:t>
            </a:r>
            <a:endParaRPr dirty="0"/>
          </a:p>
          <a:p>
            <a:pPr lvl="1" indent="-342900">
              <a:lnSpc>
                <a:spcPct val="115000"/>
              </a:lnSpc>
              <a:spcBef>
                <a:spcPts val="500"/>
              </a:spcBef>
              <a:buSzPts val="1800"/>
              <a:buFont typeface="Courier New"/>
              <a:buChar char="o"/>
            </a:pPr>
            <a:r>
              <a:rPr lang="en-US" sz="1800" dirty="0"/>
              <a:t>“</a:t>
            </a:r>
            <a:r>
              <a:rPr lang="ru-RU" sz="1800" dirty="0"/>
              <a:t>прямой</a:t>
            </a:r>
            <a:r>
              <a:rPr lang="en-US" sz="1800" dirty="0"/>
              <a:t>” </a:t>
            </a:r>
            <a:r>
              <a:rPr lang="ru-RU" sz="1800" dirty="0"/>
              <a:t>потому что сначала посещают себя до («пред-») посещения дочерних узлов</a:t>
            </a:r>
            <a:endParaRPr dirty="0"/>
          </a:p>
          <a:p>
            <a:pPr lvl="1" indent="-342900">
              <a:lnSpc>
                <a:spcPct val="115000"/>
              </a:lnSpc>
              <a:spcBef>
                <a:spcPts val="500"/>
              </a:spcBef>
              <a:buSzPts val="1800"/>
              <a:buFont typeface="Courier New"/>
              <a:buChar char="o"/>
            </a:pPr>
            <a:r>
              <a:rPr lang="ru-RU" sz="1800" dirty="0"/>
              <a:t>снова используйте рекурсию!</a:t>
            </a:r>
            <a:r>
              <a:rPr lang="en-US" sz="1800" dirty="0"/>
              <a:t>!</a:t>
            </a:r>
            <a:endParaRPr dirty="0"/>
          </a:p>
        </p:txBody>
      </p:sp>
      <p:sp>
        <p:nvSpPr>
          <p:cNvPr id="1157" name="Google Shape;1157;p68"/>
          <p:cNvSpPr txBox="1">
            <a:spLocks noGrp="1"/>
          </p:cNvSpPr>
          <p:nvPr>
            <p:ph type="body" idx="4294967295"/>
          </p:nvPr>
        </p:nvSpPr>
        <p:spPr>
          <a:xfrm>
            <a:off x="450678" y="5119796"/>
            <a:ext cx="8229600" cy="101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4572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ru-RU" sz="14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Прямой порядок обхода (сверху вниз) заключается в том, что корень некоторого дерева посещается раньше, чем его поддеревья.</a:t>
            </a:r>
          </a:p>
          <a:p>
            <a:pPr indent="-4572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ru-RU" sz="14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Если после корня посещается его левое (правое) поддерево, то обход называется прямым левым (правым) обходом.</a:t>
            </a:r>
            <a:endParaRPr sz="1400" b="1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58" name="Google Shape;1158;p68"/>
          <p:cNvSpPr txBox="1"/>
          <p:nvPr/>
        </p:nvSpPr>
        <p:spPr>
          <a:xfrm>
            <a:off x="5410600" y="1531801"/>
            <a:ext cx="2821500" cy="461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algn="ctr">
              <a:buClr>
                <a:srgbClr val="000000"/>
              </a:buClr>
              <a:buSzPts val="1800"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9" name="Google Shape;1159;p68"/>
          <p:cNvGrpSpPr/>
          <p:nvPr/>
        </p:nvGrpSpPr>
        <p:grpSpPr>
          <a:xfrm>
            <a:off x="4953000" y="2734326"/>
            <a:ext cx="3733800" cy="1723799"/>
            <a:chOff x="447102" y="2595184"/>
            <a:chExt cx="3059002" cy="1516094"/>
          </a:xfrm>
        </p:grpSpPr>
        <p:sp>
          <p:nvSpPr>
            <p:cNvPr id="1160" name="Google Shape;1160;p68"/>
            <p:cNvSpPr/>
            <p:nvPr/>
          </p:nvSpPr>
          <p:spPr>
            <a:xfrm>
              <a:off x="1841417" y="2595184"/>
              <a:ext cx="221213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161" name="Google Shape;1161;p68"/>
            <p:cNvCxnSpPr>
              <a:stCxn id="1160" idx="5"/>
              <a:endCxn id="1162" idx="1"/>
            </p:cNvCxnSpPr>
            <p:nvPr/>
          </p:nvCxnSpPr>
          <p:spPr>
            <a:xfrm>
              <a:off x="2030234" y="2784001"/>
              <a:ext cx="858000" cy="165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3" name="Google Shape;1163;p68"/>
            <p:cNvSpPr/>
            <p:nvPr/>
          </p:nvSpPr>
          <p:spPr>
            <a:xfrm>
              <a:off x="977791" y="2916949"/>
              <a:ext cx="222331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/>
            </a:p>
          </p:txBody>
        </p:sp>
        <p:cxnSp>
          <p:nvCxnSpPr>
            <p:cNvPr id="1164" name="Google Shape;1164;p68"/>
            <p:cNvCxnSpPr>
              <a:stCxn id="1163" idx="3"/>
              <a:endCxn id="1165" idx="0"/>
            </p:cNvCxnSpPr>
            <p:nvPr/>
          </p:nvCxnSpPr>
          <p:spPr>
            <a:xfrm flipH="1">
              <a:off x="779051" y="3105766"/>
              <a:ext cx="231300" cy="298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2" name="Google Shape;1162;p68"/>
            <p:cNvSpPr/>
            <p:nvPr/>
          </p:nvSpPr>
          <p:spPr>
            <a:xfrm>
              <a:off x="2855871" y="2916949"/>
              <a:ext cx="221213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  <p:cxnSp>
          <p:nvCxnSpPr>
            <p:cNvPr id="1166" name="Google Shape;1166;p68"/>
            <p:cNvCxnSpPr>
              <a:stCxn id="1162" idx="3"/>
            </p:cNvCxnSpPr>
            <p:nvPr/>
          </p:nvCxnSpPr>
          <p:spPr>
            <a:xfrm flipH="1">
              <a:off x="2569067" y="3105766"/>
              <a:ext cx="319200" cy="293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7" name="Google Shape;1167;p68"/>
            <p:cNvCxnSpPr>
              <a:stCxn id="1162" idx="5"/>
              <a:endCxn id="1168" idx="0"/>
            </p:cNvCxnSpPr>
            <p:nvPr/>
          </p:nvCxnSpPr>
          <p:spPr>
            <a:xfrm>
              <a:off x="3044688" y="3105766"/>
              <a:ext cx="350700" cy="293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9" name="Google Shape;1169;p68"/>
            <p:cNvSpPr/>
            <p:nvPr/>
          </p:nvSpPr>
          <p:spPr>
            <a:xfrm>
              <a:off x="2480479" y="3399596"/>
              <a:ext cx="221213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sp>
          <p:nvSpPr>
            <p:cNvPr id="1168" name="Google Shape;1168;p68"/>
            <p:cNvSpPr/>
            <p:nvPr/>
          </p:nvSpPr>
          <p:spPr>
            <a:xfrm>
              <a:off x="3284891" y="3399596"/>
              <a:ext cx="221213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/>
            </a:p>
          </p:txBody>
        </p:sp>
        <p:cxnSp>
          <p:nvCxnSpPr>
            <p:cNvPr id="1170" name="Google Shape;1170;p68"/>
            <p:cNvCxnSpPr>
              <a:stCxn id="1168" idx="3"/>
            </p:cNvCxnSpPr>
            <p:nvPr/>
          </p:nvCxnSpPr>
          <p:spPr>
            <a:xfrm flipH="1">
              <a:off x="3212587" y="3588413"/>
              <a:ext cx="104700" cy="293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71" name="Google Shape;1171;p68"/>
            <p:cNvSpPr/>
            <p:nvPr/>
          </p:nvSpPr>
          <p:spPr>
            <a:xfrm>
              <a:off x="3124008" y="3882244"/>
              <a:ext cx="221213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  <p:sp>
          <p:nvSpPr>
            <p:cNvPr id="1165" name="Google Shape;1165;p68"/>
            <p:cNvSpPr/>
            <p:nvPr/>
          </p:nvSpPr>
          <p:spPr>
            <a:xfrm>
              <a:off x="668316" y="3404065"/>
              <a:ext cx="221213" cy="220097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cxnSp>
          <p:nvCxnSpPr>
            <p:cNvPr id="1172" name="Google Shape;1172;p68"/>
            <p:cNvCxnSpPr/>
            <p:nvPr/>
          </p:nvCxnSpPr>
          <p:spPr>
            <a:xfrm rot="5400000">
              <a:off x="485703" y="3674844"/>
              <a:ext cx="309659" cy="120898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73" name="Google Shape;1173;p68"/>
            <p:cNvSpPr/>
            <p:nvPr/>
          </p:nvSpPr>
          <p:spPr>
            <a:xfrm>
              <a:off x="1363239" y="3399596"/>
              <a:ext cx="221213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J</a:t>
              </a:r>
              <a:endParaRPr/>
            </a:p>
          </p:txBody>
        </p:sp>
        <p:cxnSp>
          <p:nvCxnSpPr>
            <p:cNvPr id="1174" name="Google Shape;1174;p68"/>
            <p:cNvCxnSpPr>
              <a:stCxn id="1173" idx="5"/>
            </p:cNvCxnSpPr>
            <p:nvPr/>
          </p:nvCxnSpPr>
          <p:spPr>
            <a:xfrm>
              <a:off x="1552056" y="3588413"/>
              <a:ext cx="76500" cy="297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75" name="Google Shape;1175;p68"/>
            <p:cNvSpPr/>
            <p:nvPr/>
          </p:nvSpPr>
          <p:spPr>
            <a:xfrm>
              <a:off x="447102" y="3890065"/>
              <a:ext cx="221213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1176" name="Google Shape;1176;p68"/>
            <p:cNvSpPr/>
            <p:nvPr/>
          </p:nvSpPr>
          <p:spPr>
            <a:xfrm>
              <a:off x="1142025" y="3885596"/>
              <a:ext cx="221213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</p:txBody>
        </p:sp>
        <p:sp>
          <p:nvSpPr>
            <p:cNvPr id="1177" name="Google Shape;1177;p68"/>
            <p:cNvSpPr/>
            <p:nvPr/>
          </p:nvSpPr>
          <p:spPr>
            <a:xfrm>
              <a:off x="1539763" y="3885596"/>
              <a:ext cx="221213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  <p:cxnSp>
          <p:nvCxnSpPr>
            <p:cNvPr id="1178" name="Google Shape;1178;p68"/>
            <p:cNvCxnSpPr>
              <a:stCxn id="1163" idx="7"/>
              <a:endCxn id="1160" idx="3"/>
            </p:cNvCxnSpPr>
            <p:nvPr/>
          </p:nvCxnSpPr>
          <p:spPr>
            <a:xfrm rot="10800000" flipH="1">
              <a:off x="1167562" y="2784045"/>
              <a:ext cx="706200" cy="165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9" name="Google Shape;1179;p68"/>
            <p:cNvCxnSpPr>
              <a:stCxn id="1163" idx="5"/>
              <a:endCxn id="1173" idx="1"/>
            </p:cNvCxnSpPr>
            <p:nvPr/>
          </p:nvCxnSpPr>
          <p:spPr>
            <a:xfrm>
              <a:off x="1167562" y="3105766"/>
              <a:ext cx="228000" cy="32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0" name="Google Shape;1180;p68"/>
            <p:cNvCxnSpPr>
              <a:stCxn id="1176" idx="7"/>
              <a:endCxn id="1173" idx="3"/>
            </p:cNvCxnSpPr>
            <p:nvPr/>
          </p:nvCxnSpPr>
          <p:spPr>
            <a:xfrm rot="10800000" flipH="1">
              <a:off x="1330842" y="3588292"/>
              <a:ext cx="64800" cy="32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81" name="Google Shape;1181;p68"/>
          <p:cNvSpPr txBox="1"/>
          <p:nvPr/>
        </p:nvSpPr>
        <p:spPr>
          <a:xfrm>
            <a:off x="5504200" y="4594683"/>
            <a:ext cx="273500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 H B A J I L P O Y S</a:t>
            </a:r>
            <a:endParaRPr/>
          </a:p>
        </p:txBody>
      </p:sp>
      <p:sp>
        <p:nvSpPr>
          <p:cNvPr id="1183" name="Google Shape;1183;p68"/>
          <p:cNvSpPr/>
          <p:nvPr/>
        </p:nvSpPr>
        <p:spPr>
          <a:xfrm>
            <a:off x="4953001" y="4201540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1184" name="Google Shape;1184;p68"/>
          <p:cNvSpPr/>
          <p:nvPr/>
        </p:nvSpPr>
        <p:spPr>
          <a:xfrm>
            <a:off x="5224846" y="3644695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1185" name="Google Shape;1185;p68"/>
          <p:cNvSpPr/>
          <p:nvPr/>
        </p:nvSpPr>
        <p:spPr>
          <a:xfrm>
            <a:off x="5600757" y="3089188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sp>
        <p:nvSpPr>
          <p:cNvPr id="1186" name="Google Shape;1186;p68"/>
          <p:cNvSpPr/>
          <p:nvPr/>
        </p:nvSpPr>
        <p:spPr>
          <a:xfrm>
            <a:off x="5793052" y="4196210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1187" name="Google Shape;1187;p68"/>
          <p:cNvSpPr/>
          <p:nvPr/>
        </p:nvSpPr>
        <p:spPr>
          <a:xfrm>
            <a:off x="6071126" y="3632563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68"/>
          <p:cNvSpPr/>
          <p:nvPr/>
        </p:nvSpPr>
        <p:spPr>
          <a:xfrm>
            <a:off x="6286697" y="4195630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68"/>
          <p:cNvSpPr/>
          <p:nvPr/>
        </p:nvSpPr>
        <p:spPr>
          <a:xfrm>
            <a:off x="6654894" y="2714547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190" name="Google Shape;1190;p68"/>
          <p:cNvSpPr/>
          <p:nvPr/>
        </p:nvSpPr>
        <p:spPr>
          <a:xfrm>
            <a:off x="7434928" y="3641448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68"/>
          <p:cNvSpPr/>
          <p:nvPr/>
        </p:nvSpPr>
        <p:spPr>
          <a:xfrm>
            <a:off x="7897958" y="3080846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1192" name="Google Shape;1192;p68"/>
          <p:cNvSpPr/>
          <p:nvPr/>
        </p:nvSpPr>
        <p:spPr>
          <a:xfrm>
            <a:off x="8222762" y="4185796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</p:txBody>
      </p:sp>
      <p:sp>
        <p:nvSpPr>
          <p:cNvPr id="1193" name="Google Shape;1193;p68"/>
          <p:cNvSpPr/>
          <p:nvPr/>
        </p:nvSpPr>
        <p:spPr>
          <a:xfrm>
            <a:off x="8413529" y="3637639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1194" name="Google Shape;1194;p68"/>
          <p:cNvSpPr txBox="1"/>
          <p:nvPr/>
        </p:nvSpPr>
        <p:spPr>
          <a:xfrm>
            <a:off x="6019801" y="3200400"/>
            <a:ext cx="273500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300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Preorder traversal!</a:t>
            </a: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9C7EE4-7C5A-0344-9F52-1CA43AC9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49" y="3275869"/>
            <a:ext cx="3097842" cy="181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268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69"/>
          <p:cNvSpPr txBox="1">
            <a:spLocks noGrp="1"/>
          </p:cNvSpPr>
          <p:nvPr>
            <p:ph type="title"/>
          </p:nvPr>
        </p:nvSpPr>
        <p:spPr>
          <a:xfrm>
            <a:off x="420809" y="506417"/>
            <a:ext cx="82296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b="0" dirty="0">
                <a:solidFill>
                  <a:srgbClr val="295CA8"/>
                </a:solidFill>
                <a:ea typeface="+mj-ea"/>
              </a:rPr>
              <a:t>Обратный порядок обхода </a:t>
            </a:r>
            <a:r>
              <a:rPr lang="en-US" b="0" dirty="0">
                <a:solidFill>
                  <a:srgbClr val="295CA8"/>
                </a:solidFill>
                <a:ea typeface="+mj-ea"/>
              </a:rPr>
              <a:t>BST</a:t>
            </a:r>
            <a:r>
              <a:rPr lang="ru-RU" b="0" dirty="0">
                <a:solidFill>
                  <a:srgbClr val="295CA8"/>
                </a:solidFill>
                <a:ea typeface="+mj-ea"/>
              </a:rPr>
              <a:t> дерева</a:t>
            </a:r>
            <a:endParaRPr b="0" dirty="0">
              <a:solidFill>
                <a:srgbClr val="295CA8"/>
              </a:solidFill>
              <a:ea typeface="+mj-ea"/>
            </a:endParaRPr>
          </a:p>
        </p:txBody>
      </p:sp>
      <p:sp>
        <p:nvSpPr>
          <p:cNvPr id="1200" name="Google Shape;1200;p69"/>
          <p:cNvSpPr txBox="1">
            <a:spLocks noGrp="1"/>
          </p:cNvSpPr>
          <p:nvPr>
            <p:ph type="body" idx="1"/>
          </p:nvPr>
        </p:nvSpPr>
        <p:spPr>
          <a:xfrm>
            <a:off x="453939" y="1722354"/>
            <a:ext cx="8229600" cy="169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indent="-355600">
              <a:lnSpc>
                <a:spcPct val="115000"/>
              </a:lnSpc>
              <a:buSzPts val="2400"/>
              <a:buFont typeface="Arial"/>
              <a:buChar char="●"/>
            </a:pPr>
            <a:r>
              <a:rPr lang="ru-RU" sz="2400" dirty="0">
                <a:solidFill>
                  <a:srgbClr val="FF0000"/>
                </a:solidFill>
              </a:rPr>
              <a:t>Обратный (</a:t>
            </a:r>
            <a:r>
              <a:rPr lang="en-US" sz="2400" dirty="0" err="1">
                <a:solidFill>
                  <a:srgbClr val="FF0000"/>
                </a:solidFill>
              </a:rPr>
              <a:t>Postorder</a:t>
            </a:r>
            <a:r>
              <a:rPr lang="ru-RU" sz="2400" dirty="0">
                <a:solidFill>
                  <a:srgbClr val="FF0000"/>
                </a:solidFill>
              </a:rPr>
              <a:t>)</a:t>
            </a:r>
            <a:r>
              <a:rPr lang="en-US" sz="2400" dirty="0"/>
              <a:t> </a:t>
            </a:r>
            <a:r>
              <a:rPr lang="ru-RU" sz="2400" dirty="0"/>
              <a:t>обход</a:t>
            </a:r>
            <a:endParaRPr dirty="0"/>
          </a:p>
          <a:p>
            <a:pPr lvl="1" indent="-342900">
              <a:lnSpc>
                <a:spcPct val="115000"/>
              </a:lnSpc>
              <a:spcBef>
                <a:spcPts val="500"/>
              </a:spcBef>
              <a:buSzPts val="1800"/>
              <a:buFont typeface="Courier New"/>
              <a:buChar char="o"/>
            </a:pPr>
            <a:r>
              <a:rPr lang="ru-RU" sz="1800" dirty="0"/>
              <a:t>Обратный </a:t>
            </a:r>
            <a:r>
              <a:rPr lang="en-US" sz="1800" dirty="0"/>
              <a:t>“post-order”</a:t>
            </a:r>
            <a:r>
              <a:rPr lang="ru-RU" sz="1800" dirty="0"/>
              <a:t> порядок потому что себя посещают после («пост-») посещения дочерних узлов</a:t>
            </a:r>
            <a:endParaRPr dirty="0"/>
          </a:p>
          <a:p>
            <a:pPr lvl="1" indent="-342900">
              <a:lnSpc>
                <a:spcPct val="115000"/>
              </a:lnSpc>
              <a:spcBef>
                <a:spcPts val="500"/>
              </a:spcBef>
              <a:buSzPts val="1800"/>
              <a:buFont typeface="Courier New"/>
              <a:buChar char="o"/>
            </a:pPr>
            <a:r>
              <a:rPr lang="ru-RU" sz="1800" dirty="0"/>
              <a:t>Снова используем рекурсию</a:t>
            </a:r>
            <a:r>
              <a:rPr lang="en-US" sz="1800" dirty="0"/>
              <a:t>!</a:t>
            </a:r>
            <a:endParaRPr dirty="0"/>
          </a:p>
        </p:txBody>
      </p:sp>
      <p:sp>
        <p:nvSpPr>
          <p:cNvPr id="1201" name="Google Shape;1201;p69"/>
          <p:cNvSpPr txBox="1">
            <a:spLocks noGrp="1"/>
          </p:cNvSpPr>
          <p:nvPr>
            <p:ph type="body" idx="4294967295"/>
          </p:nvPr>
        </p:nvSpPr>
        <p:spPr>
          <a:xfrm>
            <a:off x="345304" y="5551127"/>
            <a:ext cx="8229600" cy="155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4572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ru-RU" sz="14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Обратный порядок обхода (снизу вверх) заключается в том, что корень дерева посещается после его поддеревьев. </a:t>
            </a:r>
          </a:p>
          <a:p>
            <a:pPr indent="-4572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ru-RU" sz="14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Если сначала посещается левое (правое) поддерево корня, то обход называется обратным левым (правым) обходом.</a:t>
            </a:r>
            <a:endParaRPr sz="1400" b="1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2" name="Google Shape;1202;p69"/>
          <p:cNvSpPr txBox="1"/>
          <p:nvPr/>
        </p:nvSpPr>
        <p:spPr>
          <a:xfrm>
            <a:off x="5410600" y="1531801"/>
            <a:ext cx="2821500" cy="461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algn="ctr">
              <a:buClr>
                <a:srgbClr val="000000"/>
              </a:buClr>
              <a:buSzPts val="1800"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3" name="Google Shape;1203;p69"/>
          <p:cNvGrpSpPr/>
          <p:nvPr/>
        </p:nvGrpSpPr>
        <p:grpSpPr>
          <a:xfrm>
            <a:off x="4953000" y="2734326"/>
            <a:ext cx="3733800" cy="1723799"/>
            <a:chOff x="447102" y="2595184"/>
            <a:chExt cx="3059002" cy="1516094"/>
          </a:xfrm>
        </p:grpSpPr>
        <p:sp>
          <p:nvSpPr>
            <p:cNvPr id="1204" name="Google Shape;1204;p69"/>
            <p:cNvSpPr/>
            <p:nvPr/>
          </p:nvSpPr>
          <p:spPr>
            <a:xfrm>
              <a:off x="1841417" y="2595184"/>
              <a:ext cx="221213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205" name="Google Shape;1205;p69"/>
            <p:cNvCxnSpPr>
              <a:stCxn id="1204" idx="5"/>
              <a:endCxn id="1206" idx="1"/>
            </p:cNvCxnSpPr>
            <p:nvPr/>
          </p:nvCxnSpPr>
          <p:spPr>
            <a:xfrm>
              <a:off x="2030234" y="2784001"/>
              <a:ext cx="858000" cy="165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07" name="Google Shape;1207;p69"/>
            <p:cNvSpPr/>
            <p:nvPr/>
          </p:nvSpPr>
          <p:spPr>
            <a:xfrm>
              <a:off x="977791" y="2916949"/>
              <a:ext cx="222331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/>
            </a:p>
          </p:txBody>
        </p:sp>
        <p:cxnSp>
          <p:nvCxnSpPr>
            <p:cNvPr id="1208" name="Google Shape;1208;p69"/>
            <p:cNvCxnSpPr>
              <a:stCxn id="1207" idx="3"/>
              <a:endCxn id="1209" idx="0"/>
            </p:cNvCxnSpPr>
            <p:nvPr/>
          </p:nvCxnSpPr>
          <p:spPr>
            <a:xfrm flipH="1">
              <a:off x="779051" y="3105766"/>
              <a:ext cx="231300" cy="298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06" name="Google Shape;1206;p69"/>
            <p:cNvSpPr/>
            <p:nvPr/>
          </p:nvSpPr>
          <p:spPr>
            <a:xfrm>
              <a:off x="2855871" y="2916949"/>
              <a:ext cx="221213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  <p:cxnSp>
          <p:nvCxnSpPr>
            <p:cNvPr id="1210" name="Google Shape;1210;p69"/>
            <p:cNvCxnSpPr>
              <a:stCxn id="1206" idx="3"/>
            </p:cNvCxnSpPr>
            <p:nvPr/>
          </p:nvCxnSpPr>
          <p:spPr>
            <a:xfrm flipH="1">
              <a:off x="2569067" y="3105766"/>
              <a:ext cx="319200" cy="293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1" name="Google Shape;1211;p69"/>
            <p:cNvCxnSpPr>
              <a:stCxn id="1206" idx="5"/>
              <a:endCxn id="1212" idx="0"/>
            </p:cNvCxnSpPr>
            <p:nvPr/>
          </p:nvCxnSpPr>
          <p:spPr>
            <a:xfrm>
              <a:off x="3044688" y="3105766"/>
              <a:ext cx="350700" cy="293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13" name="Google Shape;1213;p69"/>
            <p:cNvSpPr/>
            <p:nvPr/>
          </p:nvSpPr>
          <p:spPr>
            <a:xfrm>
              <a:off x="2480479" y="3399596"/>
              <a:ext cx="221213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sp>
          <p:nvSpPr>
            <p:cNvPr id="1212" name="Google Shape;1212;p69"/>
            <p:cNvSpPr/>
            <p:nvPr/>
          </p:nvSpPr>
          <p:spPr>
            <a:xfrm>
              <a:off x="3284891" y="3399596"/>
              <a:ext cx="221213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/>
            </a:p>
          </p:txBody>
        </p:sp>
        <p:cxnSp>
          <p:nvCxnSpPr>
            <p:cNvPr id="1214" name="Google Shape;1214;p69"/>
            <p:cNvCxnSpPr>
              <a:stCxn id="1212" idx="3"/>
            </p:cNvCxnSpPr>
            <p:nvPr/>
          </p:nvCxnSpPr>
          <p:spPr>
            <a:xfrm flipH="1">
              <a:off x="3212587" y="3588413"/>
              <a:ext cx="104700" cy="293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15" name="Google Shape;1215;p69"/>
            <p:cNvSpPr/>
            <p:nvPr/>
          </p:nvSpPr>
          <p:spPr>
            <a:xfrm>
              <a:off x="3124008" y="3882244"/>
              <a:ext cx="221213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  <p:sp>
          <p:nvSpPr>
            <p:cNvPr id="1209" name="Google Shape;1209;p69"/>
            <p:cNvSpPr/>
            <p:nvPr/>
          </p:nvSpPr>
          <p:spPr>
            <a:xfrm>
              <a:off x="668316" y="3404065"/>
              <a:ext cx="221213" cy="220097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cxnSp>
          <p:nvCxnSpPr>
            <p:cNvPr id="1216" name="Google Shape;1216;p69"/>
            <p:cNvCxnSpPr/>
            <p:nvPr/>
          </p:nvCxnSpPr>
          <p:spPr>
            <a:xfrm rot="5400000">
              <a:off x="485703" y="3674844"/>
              <a:ext cx="309659" cy="120898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17" name="Google Shape;1217;p69"/>
            <p:cNvSpPr/>
            <p:nvPr/>
          </p:nvSpPr>
          <p:spPr>
            <a:xfrm>
              <a:off x="1363239" y="3399596"/>
              <a:ext cx="221213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J</a:t>
              </a:r>
              <a:endParaRPr/>
            </a:p>
          </p:txBody>
        </p:sp>
        <p:cxnSp>
          <p:nvCxnSpPr>
            <p:cNvPr id="1218" name="Google Shape;1218;p69"/>
            <p:cNvCxnSpPr>
              <a:stCxn id="1217" idx="5"/>
            </p:cNvCxnSpPr>
            <p:nvPr/>
          </p:nvCxnSpPr>
          <p:spPr>
            <a:xfrm>
              <a:off x="1552056" y="3588413"/>
              <a:ext cx="76500" cy="297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19" name="Google Shape;1219;p69"/>
            <p:cNvSpPr/>
            <p:nvPr/>
          </p:nvSpPr>
          <p:spPr>
            <a:xfrm>
              <a:off x="447102" y="3890065"/>
              <a:ext cx="221213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1220" name="Google Shape;1220;p69"/>
            <p:cNvSpPr/>
            <p:nvPr/>
          </p:nvSpPr>
          <p:spPr>
            <a:xfrm>
              <a:off x="1142025" y="3885596"/>
              <a:ext cx="221213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</p:txBody>
        </p:sp>
        <p:sp>
          <p:nvSpPr>
            <p:cNvPr id="1221" name="Google Shape;1221;p69"/>
            <p:cNvSpPr/>
            <p:nvPr/>
          </p:nvSpPr>
          <p:spPr>
            <a:xfrm>
              <a:off x="1539763" y="3885596"/>
              <a:ext cx="221213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  <p:cxnSp>
          <p:nvCxnSpPr>
            <p:cNvPr id="1222" name="Google Shape;1222;p69"/>
            <p:cNvCxnSpPr>
              <a:stCxn id="1207" idx="7"/>
              <a:endCxn id="1204" idx="3"/>
            </p:cNvCxnSpPr>
            <p:nvPr/>
          </p:nvCxnSpPr>
          <p:spPr>
            <a:xfrm rot="10800000" flipH="1">
              <a:off x="1167562" y="2784045"/>
              <a:ext cx="706200" cy="165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3" name="Google Shape;1223;p69"/>
            <p:cNvCxnSpPr>
              <a:stCxn id="1207" idx="5"/>
              <a:endCxn id="1217" idx="1"/>
            </p:cNvCxnSpPr>
            <p:nvPr/>
          </p:nvCxnSpPr>
          <p:spPr>
            <a:xfrm>
              <a:off x="1167562" y="3105766"/>
              <a:ext cx="228000" cy="32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4" name="Google Shape;1224;p69"/>
            <p:cNvCxnSpPr>
              <a:stCxn id="1220" idx="7"/>
              <a:endCxn id="1217" idx="3"/>
            </p:cNvCxnSpPr>
            <p:nvPr/>
          </p:nvCxnSpPr>
          <p:spPr>
            <a:xfrm rot="10800000" flipH="1">
              <a:off x="1330842" y="3588292"/>
              <a:ext cx="64800" cy="32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25" name="Google Shape;1225;p69"/>
          <p:cNvSpPr txBox="1"/>
          <p:nvPr/>
        </p:nvSpPr>
        <p:spPr>
          <a:xfrm>
            <a:off x="5504200" y="4594683"/>
            <a:ext cx="273500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B I L J H O S Y P M </a:t>
            </a:r>
            <a:endParaRPr/>
          </a:p>
        </p:txBody>
      </p:sp>
      <p:sp>
        <p:nvSpPr>
          <p:cNvPr id="1227" name="Google Shape;1227;p69"/>
          <p:cNvSpPr/>
          <p:nvPr/>
        </p:nvSpPr>
        <p:spPr>
          <a:xfrm>
            <a:off x="4953001" y="4201540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1228" name="Google Shape;1228;p69"/>
          <p:cNvSpPr/>
          <p:nvPr/>
        </p:nvSpPr>
        <p:spPr>
          <a:xfrm>
            <a:off x="5224846" y="3644695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1229" name="Google Shape;1229;p69"/>
          <p:cNvSpPr/>
          <p:nvPr/>
        </p:nvSpPr>
        <p:spPr>
          <a:xfrm>
            <a:off x="5600757" y="3089188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sp>
        <p:nvSpPr>
          <p:cNvPr id="1230" name="Google Shape;1230;p69"/>
          <p:cNvSpPr/>
          <p:nvPr/>
        </p:nvSpPr>
        <p:spPr>
          <a:xfrm>
            <a:off x="5793052" y="4196210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1231" name="Google Shape;1231;p69"/>
          <p:cNvSpPr/>
          <p:nvPr/>
        </p:nvSpPr>
        <p:spPr>
          <a:xfrm>
            <a:off x="6071126" y="3632563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69"/>
          <p:cNvSpPr/>
          <p:nvPr/>
        </p:nvSpPr>
        <p:spPr>
          <a:xfrm>
            <a:off x="6286697" y="4195630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69"/>
          <p:cNvSpPr/>
          <p:nvPr/>
        </p:nvSpPr>
        <p:spPr>
          <a:xfrm>
            <a:off x="6654894" y="2714547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234" name="Google Shape;1234;p69"/>
          <p:cNvSpPr/>
          <p:nvPr/>
        </p:nvSpPr>
        <p:spPr>
          <a:xfrm>
            <a:off x="7434928" y="3641448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69"/>
          <p:cNvSpPr/>
          <p:nvPr/>
        </p:nvSpPr>
        <p:spPr>
          <a:xfrm>
            <a:off x="7897958" y="3080846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1236" name="Google Shape;1236;p69"/>
          <p:cNvSpPr/>
          <p:nvPr/>
        </p:nvSpPr>
        <p:spPr>
          <a:xfrm>
            <a:off x="8222762" y="4185796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</p:txBody>
      </p:sp>
      <p:sp>
        <p:nvSpPr>
          <p:cNvPr id="1237" name="Google Shape;1237;p69"/>
          <p:cNvSpPr/>
          <p:nvPr/>
        </p:nvSpPr>
        <p:spPr>
          <a:xfrm>
            <a:off x="8413529" y="3637639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1238" name="Google Shape;1238;p69"/>
          <p:cNvSpPr txBox="1"/>
          <p:nvPr/>
        </p:nvSpPr>
        <p:spPr>
          <a:xfrm>
            <a:off x="6019801" y="3200400"/>
            <a:ext cx="273500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300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Postorder traversal!</a:t>
            </a: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04DB8C-F491-6E44-9E73-F9505C5C5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61" y="3362657"/>
            <a:ext cx="38481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261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70"/>
          <p:cNvSpPr txBox="1">
            <a:spLocks noGrp="1"/>
          </p:cNvSpPr>
          <p:nvPr>
            <p:ph type="title"/>
          </p:nvPr>
        </p:nvSpPr>
        <p:spPr>
          <a:xfrm>
            <a:off x="97335" y="45248"/>
            <a:ext cx="82296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b="0" dirty="0">
                <a:solidFill>
                  <a:srgbClr val="295CA8"/>
                </a:solidFill>
                <a:ea typeface="+mj-ea"/>
              </a:rPr>
              <a:t>Внутренний порядок обхода </a:t>
            </a:r>
            <a:r>
              <a:rPr lang="en-US" b="0" dirty="0">
                <a:solidFill>
                  <a:srgbClr val="295CA8"/>
                </a:solidFill>
                <a:ea typeface="+mj-ea"/>
              </a:rPr>
              <a:t>BST</a:t>
            </a:r>
            <a:r>
              <a:rPr lang="ru-RU" b="0" dirty="0">
                <a:solidFill>
                  <a:srgbClr val="295CA8"/>
                </a:solidFill>
                <a:ea typeface="+mj-ea"/>
              </a:rPr>
              <a:t> дерева</a:t>
            </a:r>
            <a:endParaRPr dirty="0"/>
          </a:p>
        </p:txBody>
      </p:sp>
      <p:sp>
        <p:nvSpPr>
          <p:cNvPr id="1244" name="Google Shape;1244;p70"/>
          <p:cNvSpPr txBox="1">
            <a:spLocks noGrp="1"/>
          </p:cNvSpPr>
          <p:nvPr>
            <p:ph type="body" idx="1"/>
          </p:nvPr>
        </p:nvSpPr>
        <p:spPr>
          <a:xfrm>
            <a:off x="389196" y="1155940"/>
            <a:ext cx="8267603" cy="2255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indent="-355600">
              <a:lnSpc>
                <a:spcPct val="115000"/>
              </a:lnSpc>
              <a:buSzPts val="2400"/>
              <a:buFont typeface="Arial"/>
              <a:buChar char="●"/>
            </a:pPr>
            <a:r>
              <a:rPr lang="ru-RU" sz="2400" dirty="0">
                <a:solidFill>
                  <a:srgbClr val="FF0000"/>
                </a:solidFill>
              </a:rPr>
              <a:t>Внутренний (</a:t>
            </a:r>
            <a:r>
              <a:rPr lang="en-US" sz="2400" dirty="0" err="1">
                <a:solidFill>
                  <a:srgbClr val="FF0000"/>
                </a:solidFill>
              </a:rPr>
              <a:t>Inorder</a:t>
            </a:r>
            <a:r>
              <a:rPr lang="ru-RU" sz="2400" dirty="0">
                <a:solidFill>
                  <a:srgbClr val="FF0000"/>
                </a:solidFill>
              </a:rPr>
              <a:t>)</a:t>
            </a:r>
            <a:r>
              <a:rPr lang="en-US" sz="2400" dirty="0"/>
              <a:t> </a:t>
            </a:r>
            <a:r>
              <a:rPr lang="ru-RU" sz="2400" dirty="0"/>
              <a:t>обход</a:t>
            </a:r>
            <a:endParaRPr dirty="0"/>
          </a:p>
          <a:p>
            <a:pPr lvl="1" indent="-342900">
              <a:lnSpc>
                <a:spcPct val="115000"/>
              </a:lnSpc>
              <a:spcBef>
                <a:spcPts val="500"/>
              </a:spcBef>
              <a:buSzPts val="1800"/>
              <a:buFont typeface="Courier New"/>
              <a:buChar char="o"/>
            </a:pPr>
            <a:r>
              <a:rPr lang="ru-RU" sz="1800" dirty="0"/>
              <a:t>«по порядку», потому что сам узел посещается между («в-») посещением дочерних узлов</a:t>
            </a:r>
            <a:endParaRPr dirty="0"/>
          </a:p>
          <a:p>
            <a:pPr lvl="1" indent="-342900">
              <a:lnSpc>
                <a:spcPct val="115000"/>
              </a:lnSpc>
              <a:spcBef>
                <a:spcPts val="500"/>
              </a:spcBef>
              <a:buSzPts val="1800"/>
              <a:buFont typeface="Courier New"/>
              <a:buChar char="o"/>
            </a:pPr>
            <a:r>
              <a:rPr lang="ru-RU" sz="1800" dirty="0"/>
              <a:t>Снова используем рекурсию!</a:t>
            </a:r>
          </a:p>
          <a:p>
            <a:pPr lvl="1" indent="-342900">
              <a:lnSpc>
                <a:spcPct val="115000"/>
              </a:lnSpc>
              <a:spcBef>
                <a:spcPts val="500"/>
              </a:spcBef>
              <a:buSzPts val="1800"/>
              <a:buFont typeface="Courier New"/>
              <a:buChar char="o"/>
            </a:pPr>
            <a:endParaRPr dirty="0"/>
          </a:p>
        </p:txBody>
      </p:sp>
      <p:sp>
        <p:nvSpPr>
          <p:cNvPr id="1245" name="Google Shape;1245;p70"/>
          <p:cNvSpPr txBox="1">
            <a:spLocks noGrp="1"/>
          </p:cNvSpPr>
          <p:nvPr>
            <p:ph type="body" idx="4294967295"/>
          </p:nvPr>
        </p:nvSpPr>
        <p:spPr>
          <a:xfrm>
            <a:off x="292059" y="5067657"/>
            <a:ext cx="8229600" cy="179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4572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ru-RU" sz="14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Внутренний порядок обхода (слева направо или справа налево) заключается в том, что корень посещается после посещения одного из его поддеревьев. </a:t>
            </a:r>
          </a:p>
          <a:p>
            <a:pPr indent="-4572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ru-RU" sz="14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Если корень посещается после посещения его левого (правого) поддерева, то обход называется внутренним левым (правым) обходом. </a:t>
            </a:r>
          </a:p>
          <a:p>
            <a:pPr indent="-4572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ru-RU" sz="14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Заметим, что внутренний левый (правый) обход посещает вершины дерева в порядке возрастания (убывания) ключей вершин.</a:t>
            </a:r>
            <a:endParaRPr sz="1400" b="1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46" name="Google Shape;1246;p70"/>
          <p:cNvSpPr txBox="1"/>
          <p:nvPr/>
        </p:nvSpPr>
        <p:spPr>
          <a:xfrm>
            <a:off x="5410600" y="1531801"/>
            <a:ext cx="2821500" cy="461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algn="ctr">
              <a:buClr>
                <a:srgbClr val="000000"/>
              </a:buClr>
              <a:buSzPts val="1800"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7" name="Google Shape;1247;p70"/>
          <p:cNvGrpSpPr/>
          <p:nvPr/>
        </p:nvGrpSpPr>
        <p:grpSpPr>
          <a:xfrm>
            <a:off x="4922999" y="2567100"/>
            <a:ext cx="3733800" cy="1723799"/>
            <a:chOff x="447102" y="2595184"/>
            <a:chExt cx="3059002" cy="1516094"/>
          </a:xfrm>
        </p:grpSpPr>
        <p:sp>
          <p:nvSpPr>
            <p:cNvPr id="1248" name="Google Shape;1248;p70"/>
            <p:cNvSpPr/>
            <p:nvPr/>
          </p:nvSpPr>
          <p:spPr>
            <a:xfrm>
              <a:off x="1841417" y="2595184"/>
              <a:ext cx="221213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249" name="Google Shape;1249;p70"/>
            <p:cNvCxnSpPr>
              <a:stCxn id="1248" idx="5"/>
              <a:endCxn id="1250" idx="1"/>
            </p:cNvCxnSpPr>
            <p:nvPr/>
          </p:nvCxnSpPr>
          <p:spPr>
            <a:xfrm>
              <a:off x="2030234" y="2784001"/>
              <a:ext cx="858000" cy="165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51" name="Google Shape;1251;p70"/>
            <p:cNvSpPr/>
            <p:nvPr/>
          </p:nvSpPr>
          <p:spPr>
            <a:xfrm>
              <a:off x="977791" y="2916949"/>
              <a:ext cx="222331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/>
            </a:p>
          </p:txBody>
        </p:sp>
        <p:cxnSp>
          <p:nvCxnSpPr>
            <p:cNvPr id="1252" name="Google Shape;1252;p70"/>
            <p:cNvCxnSpPr>
              <a:stCxn id="1251" idx="3"/>
              <a:endCxn id="1253" idx="0"/>
            </p:cNvCxnSpPr>
            <p:nvPr/>
          </p:nvCxnSpPr>
          <p:spPr>
            <a:xfrm flipH="1">
              <a:off x="779051" y="3105766"/>
              <a:ext cx="231300" cy="298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50" name="Google Shape;1250;p70"/>
            <p:cNvSpPr/>
            <p:nvPr/>
          </p:nvSpPr>
          <p:spPr>
            <a:xfrm>
              <a:off x="2855871" y="2916949"/>
              <a:ext cx="221213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  <p:cxnSp>
          <p:nvCxnSpPr>
            <p:cNvPr id="1254" name="Google Shape;1254;p70"/>
            <p:cNvCxnSpPr>
              <a:stCxn id="1250" idx="3"/>
            </p:cNvCxnSpPr>
            <p:nvPr/>
          </p:nvCxnSpPr>
          <p:spPr>
            <a:xfrm flipH="1">
              <a:off x="2569067" y="3105766"/>
              <a:ext cx="319200" cy="293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5" name="Google Shape;1255;p70"/>
            <p:cNvCxnSpPr>
              <a:stCxn id="1250" idx="5"/>
              <a:endCxn id="1256" idx="0"/>
            </p:cNvCxnSpPr>
            <p:nvPr/>
          </p:nvCxnSpPr>
          <p:spPr>
            <a:xfrm>
              <a:off x="3044688" y="3105766"/>
              <a:ext cx="350700" cy="293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57" name="Google Shape;1257;p70"/>
            <p:cNvSpPr/>
            <p:nvPr/>
          </p:nvSpPr>
          <p:spPr>
            <a:xfrm>
              <a:off x="2480479" y="3399596"/>
              <a:ext cx="221213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sp>
          <p:nvSpPr>
            <p:cNvPr id="1256" name="Google Shape;1256;p70"/>
            <p:cNvSpPr/>
            <p:nvPr/>
          </p:nvSpPr>
          <p:spPr>
            <a:xfrm>
              <a:off x="3284891" y="3399596"/>
              <a:ext cx="221213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/>
            </a:p>
          </p:txBody>
        </p:sp>
        <p:cxnSp>
          <p:nvCxnSpPr>
            <p:cNvPr id="1258" name="Google Shape;1258;p70"/>
            <p:cNvCxnSpPr>
              <a:stCxn id="1256" idx="3"/>
            </p:cNvCxnSpPr>
            <p:nvPr/>
          </p:nvCxnSpPr>
          <p:spPr>
            <a:xfrm flipH="1">
              <a:off x="3212587" y="3588413"/>
              <a:ext cx="104700" cy="293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59" name="Google Shape;1259;p70"/>
            <p:cNvSpPr/>
            <p:nvPr/>
          </p:nvSpPr>
          <p:spPr>
            <a:xfrm>
              <a:off x="3124008" y="3882244"/>
              <a:ext cx="221213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  <p:sp>
          <p:nvSpPr>
            <p:cNvPr id="1253" name="Google Shape;1253;p70"/>
            <p:cNvSpPr/>
            <p:nvPr/>
          </p:nvSpPr>
          <p:spPr>
            <a:xfrm>
              <a:off x="668316" y="3404065"/>
              <a:ext cx="221213" cy="220097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cxnSp>
          <p:nvCxnSpPr>
            <p:cNvPr id="1260" name="Google Shape;1260;p70"/>
            <p:cNvCxnSpPr/>
            <p:nvPr/>
          </p:nvCxnSpPr>
          <p:spPr>
            <a:xfrm rot="5400000">
              <a:off x="485703" y="3674844"/>
              <a:ext cx="309659" cy="120898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61" name="Google Shape;1261;p70"/>
            <p:cNvSpPr/>
            <p:nvPr/>
          </p:nvSpPr>
          <p:spPr>
            <a:xfrm>
              <a:off x="1363239" y="3399596"/>
              <a:ext cx="221213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J</a:t>
              </a:r>
              <a:endParaRPr/>
            </a:p>
          </p:txBody>
        </p:sp>
        <p:cxnSp>
          <p:nvCxnSpPr>
            <p:cNvPr id="1262" name="Google Shape;1262;p70"/>
            <p:cNvCxnSpPr>
              <a:stCxn id="1261" idx="5"/>
            </p:cNvCxnSpPr>
            <p:nvPr/>
          </p:nvCxnSpPr>
          <p:spPr>
            <a:xfrm>
              <a:off x="1552056" y="3588413"/>
              <a:ext cx="76500" cy="297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63" name="Google Shape;1263;p70"/>
            <p:cNvSpPr/>
            <p:nvPr/>
          </p:nvSpPr>
          <p:spPr>
            <a:xfrm>
              <a:off x="447102" y="3890065"/>
              <a:ext cx="221213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1264" name="Google Shape;1264;p70"/>
            <p:cNvSpPr/>
            <p:nvPr/>
          </p:nvSpPr>
          <p:spPr>
            <a:xfrm>
              <a:off x="1142025" y="3885596"/>
              <a:ext cx="221213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</p:txBody>
        </p:sp>
        <p:sp>
          <p:nvSpPr>
            <p:cNvPr id="1265" name="Google Shape;1265;p70"/>
            <p:cNvSpPr/>
            <p:nvPr/>
          </p:nvSpPr>
          <p:spPr>
            <a:xfrm>
              <a:off x="1539763" y="3885596"/>
              <a:ext cx="221213" cy="221213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C00000"/>
                </a:buClr>
                <a:buSzPts val="1800"/>
              </a:pPr>
              <a:r>
                <a:rPr lang="en-US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  <p:cxnSp>
          <p:nvCxnSpPr>
            <p:cNvPr id="1266" name="Google Shape;1266;p70"/>
            <p:cNvCxnSpPr>
              <a:stCxn id="1251" idx="7"/>
              <a:endCxn id="1248" idx="3"/>
            </p:cNvCxnSpPr>
            <p:nvPr/>
          </p:nvCxnSpPr>
          <p:spPr>
            <a:xfrm rot="10800000" flipH="1">
              <a:off x="1167562" y="2784045"/>
              <a:ext cx="706200" cy="165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70"/>
            <p:cNvCxnSpPr>
              <a:stCxn id="1251" idx="5"/>
              <a:endCxn id="1261" idx="1"/>
            </p:cNvCxnSpPr>
            <p:nvPr/>
          </p:nvCxnSpPr>
          <p:spPr>
            <a:xfrm>
              <a:off x="1167562" y="3105766"/>
              <a:ext cx="228000" cy="32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70"/>
            <p:cNvCxnSpPr>
              <a:stCxn id="1264" idx="7"/>
              <a:endCxn id="1261" idx="3"/>
            </p:cNvCxnSpPr>
            <p:nvPr/>
          </p:nvCxnSpPr>
          <p:spPr>
            <a:xfrm rot="10800000" flipH="1">
              <a:off x="1330842" y="3588292"/>
              <a:ext cx="64800" cy="32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69" name="Google Shape;1269;p70"/>
          <p:cNvSpPr txBox="1"/>
          <p:nvPr/>
        </p:nvSpPr>
        <p:spPr>
          <a:xfrm>
            <a:off x="5504200" y="4594683"/>
            <a:ext cx="273500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B H I J L M O P S Y</a:t>
            </a:r>
            <a:endParaRPr/>
          </a:p>
        </p:txBody>
      </p:sp>
      <p:sp>
        <p:nvSpPr>
          <p:cNvPr id="1271" name="Google Shape;1271;p70"/>
          <p:cNvSpPr/>
          <p:nvPr/>
        </p:nvSpPr>
        <p:spPr>
          <a:xfrm>
            <a:off x="4953001" y="4201540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1272" name="Google Shape;1272;p70"/>
          <p:cNvSpPr/>
          <p:nvPr/>
        </p:nvSpPr>
        <p:spPr>
          <a:xfrm>
            <a:off x="5224846" y="3644695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dirty="0"/>
          </a:p>
        </p:txBody>
      </p:sp>
      <p:sp>
        <p:nvSpPr>
          <p:cNvPr id="1273" name="Google Shape;1273;p70"/>
          <p:cNvSpPr/>
          <p:nvPr/>
        </p:nvSpPr>
        <p:spPr>
          <a:xfrm>
            <a:off x="5600757" y="3089188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sp>
        <p:nvSpPr>
          <p:cNvPr id="1274" name="Google Shape;1274;p70"/>
          <p:cNvSpPr/>
          <p:nvPr/>
        </p:nvSpPr>
        <p:spPr>
          <a:xfrm>
            <a:off x="5793052" y="4196210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1275" name="Google Shape;1275;p70"/>
          <p:cNvSpPr/>
          <p:nvPr/>
        </p:nvSpPr>
        <p:spPr>
          <a:xfrm>
            <a:off x="6071126" y="3632563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70"/>
          <p:cNvSpPr/>
          <p:nvPr/>
        </p:nvSpPr>
        <p:spPr>
          <a:xfrm>
            <a:off x="6286697" y="4195630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70"/>
          <p:cNvSpPr/>
          <p:nvPr/>
        </p:nvSpPr>
        <p:spPr>
          <a:xfrm>
            <a:off x="6654894" y="2714547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278" name="Google Shape;1278;p70"/>
          <p:cNvSpPr/>
          <p:nvPr/>
        </p:nvSpPr>
        <p:spPr>
          <a:xfrm>
            <a:off x="7434928" y="3641448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70"/>
          <p:cNvSpPr/>
          <p:nvPr/>
        </p:nvSpPr>
        <p:spPr>
          <a:xfrm>
            <a:off x="7897958" y="3080846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1280" name="Google Shape;1280;p70"/>
          <p:cNvSpPr/>
          <p:nvPr/>
        </p:nvSpPr>
        <p:spPr>
          <a:xfrm>
            <a:off x="8222762" y="4185796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</p:txBody>
      </p:sp>
      <p:sp>
        <p:nvSpPr>
          <p:cNvPr id="1281" name="Google Shape;1281;p70"/>
          <p:cNvSpPr/>
          <p:nvPr/>
        </p:nvSpPr>
        <p:spPr>
          <a:xfrm>
            <a:off x="8413529" y="3637639"/>
            <a:ext cx="270011" cy="273469"/>
          </a:xfrm>
          <a:prstGeom prst="ellipse">
            <a:avLst/>
          </a:prstGeom>
          <a:solidFill>
            <a:srgbClr val="EFD0D0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1282" name="Google Shape;1282;p70"/>
          <p:cNvSpPr txBox="1"/>
          <p:nvPr/>
        </p:nvSpPr>
        <p:spPr>
          <a:xfrm>
            <a:off x="6019801" y="3200400"/>
            <a:ext cx="273500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300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Inorder traversal!</a:t>
            </a: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07D6B8-3B38-0E44-9E91-E79AA4BDD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01" y="2703147"/>
            <a:ext cx="37211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832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09A45-5F92-F1DD-BAD8-71AB6B254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rgbClr val="295CA8"/>
                </a:solidFill>
              </a:rPr>
              <a:t>Использование</a:t>
            </a:r>
            <a:r>
              <a:rPr lang="en-US" b="0" dirty="0">
                <a:solidFill>
                  <a:srgbClr val="295CA8"/>
                </a:solidFill>
              </a:rPr>
              <a:t> Prefix, Infix, Postfix </a:t>
            </a:r>
            <a:r>
              <a:rPr lang="ru-RU" b="0" dirty="0">
                <a:solidFill>
                  <a:srgbClr val="295CA8"/>
                </a:solidFill>
              </a:rPr>
              <a:t>нотаций</a:t>
            </a:r>
            <a:endParaRPr lang="en-US" b="0" dirty="0">
              <a:solidFill>
                <a:srgbClr val="295CA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DBAEF-13E3-24D7-C521-E57CAF89A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100" dirty="0"/>
              <a:t>Когда вы вводите уравнение в электронную таблицу, вы используете </a:t>
            </a:r>
            <a:r>
              <a:rPr lang="en-US" sz="2100" dirty="0"/>
              <a:t>Infix</a:t>
            </a:r>
            <a:r>
              <a:rPr lang="ru-RU" sz="2100" dirty="0"/>
              <a:t> запись</a:t>
            </a:r>
            <a:r>
              <a:rPr lang="en-US" sz="2100" dirty="0"/>
              <a:t>; </a:t>
            </a:r>
            <a:r>
              <a:rPr lang="ru-RU" sz="2100" dirty="0"/>
              <a:t>когда вы вводите выражение для вычисления в старых программируемых калькуляторах</a:t>
            </a:r>
            <a:r>
              <a:rPr lang="en-US" sz="2100" dirty="0"/>
              <a:t>, </a:t>
            </a:r>
            <a:r>
              <a:rPr lang="ru-RU" sz="2100" dirty="0"/>
              <a:t>вы используете </a:t>
            </a:r>
            <a:r>
              <a:rPr lang="en-US" sz="2100" dirty="0"/>
              <a:t>Postfix, </a:t>
            </a:r>
            <a:r>
              <a:rPr lang="ru-RU" sz="2100" dirty="0"/>
              <a:t>также известный как «обратная польская запись» или «</a:t>
            </a:r>
            <a:r>
              <a:rPr lang="en-US" sz="2100" dirty="0"/>
              <a:t>RPN», </a:t>
            </a:r>
            <a:r>
              <a:rPr lang="ru-RU" sz="2100" dirty="0"/>
              <a:t>в честь его изобретателя польского логика Яна </a:t>
            </a:r>
            <a:r>
              <a:rPr lang="ru-RU" sz="2100" dirty="0" err="1"/>
              <a:t>Лукасевича</a:t>
            </a:r>
            <a:r>
              <a:rPr lang="ru-RU" sz="2100" dirty="0"/>
              <a:t> (1924).</a:t>
            </a:r>
          </a:p>
          <a:p>
            <a:r>
              <a:rPr lang="ru-RU" sz="2100" dirty="0"/>
              <a:t>Легче оценивать </a:t>
            </a:r>
            <a:r>
              <a:rPr lang="en-US" sz="2100" dirty="0"/>
              <a:t>Postfix</a:t>
            </a:r>
            <a:r>
              <a:rPr lang="ru-RU" sz="2100" dirty="0"/>
              <a:t> запись</a:t>
            </a:r>
            <a:r>
              <a:rPr lang="en-US" sz="2100" dirty="0"/>
              <a:t>, </a:t>
            </a:r>
            <a:r>
              <a:rPr lang="ru-RU" sz="2100" dirty="0"/>
              <a:t>потому что она не имеет круглых скобок и вычисляется за один проход слева направо. </a:t>
            </a:r>
          </a:p>
          <a:p>
            <a:r>
              <a:rPr lang="ru-RU" sz="2100" dirty="0"/>
              <a:t>Используйте </a:t>
            </a:r>
            <a:r>
              <a:rPr lang="ru-RU" sz="2100" dirty="0">
                <a:hlinkClick r:id="rId2"/>
              </a:rPr>
              <a:t>алгоритм двухъярусной сортировочной станции </a:t>
            </a:r>
            <a:r>
              <a:rPr lang="ru-RU" sz="2100" dirty="0" err="1">
                <a:hlinkClick r:id="rId2"/>
              </a:rPr>
              <a:t>Дейкстры</a:t>
            </a:r>
            <a:r>
              <a:rPr lang="ru-RU" sz="2100" dirty="0">
                <a:hlinkClick r:id="rId2"/>
              </a:rPr>
              <a:t> </a:t>
            </a:r>
            <a:r>
              <a:rPr lang="ru-RU" sz="2100" dirty="0"/>
              <a:t>для преобразования введенного пользователем в </a:t>
            </a:r>
            <a:r>
              <a:rPr lang="en-US" sz="2100" dirty="0"/>
              <a:t>Infix </a:t>
            </a:r>
            <a:r>
              <a:rPr lang="ru-RU" sz="2100" dirty="0"/>
              <a:t>записи в простую в использовании </a:t>
            </a:r>
            <a:r>
              <a:rPr lang="en-US" sz="2100" dirty="0"/>
              <a:t>Postfix </a:t>
            </a:r>
            <a:r>
              <a:rPr lang="ru-RU" sz="2100" dirty="0"/>
              <a:t>запись </a:t>
            </a:r>
            <a:r>
              <a:rPr lang="en-US" sz="2100" dirty="0"/>
              <a:t>— </a:t>
            </a:r>
            <a:r>
              <a:rPr lang="ru-RU" sz="2100" dirty="0"/>
              <a:t>компилируйте или интерпретируйте его на лету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3763571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94F22-0C4B-22DC-0137-9024751D4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7" y="596348"/>
            <a:ext cx="8948299" cy="1479906"/>
          </a:xfrm>
        </p:spPr>
        <p:txBody>
          <a:bodyPr/>
          <a:lstStyle/>
          <a:p>
            <a:r>
              <a:rPr lang="ru-RU" b="0" dirty="0">
                <a:solidFill>
                  <a:srgbClr val="295CA8"/>
                </a:solidFill>
              </a:rPr>
              <a:t>Префиксная, инфиксная, постфиксная запись для арифметических выражений</a:t>
            </a:r>
            <a:endParaRPr lang="en-US" b="0" dirty="0">
              <a:solidFill>
                <a:srgbClr val="295CA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C8AFB-B6F4-4F79-BF2B-E82904995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06325" y="2076254"/>
            <a:ext cx="5287925" cy="3725680"/>
          </a:xfrm>
        </p:spPr>
        <p:txBody>
          <a:bodyPr/>
          <a:lstStyle/>
          <a:p>
            <a:r>
              <a:rPr lang="en-US" sz="2400" dirty="0"/>
              <a:t>Infix, Prefix, </a:t>
            </a:r>
            <a:r>
              <a:rPr lang="ru-RU" sz="2400" dirty="0"/>
              <a:t>и </a:t>
            </a:r>
            <a:r>
              <a:rPr lang="en-US" sz="2400" dirty="0"/>
              <a:t>Postfix </a:t>
            </a:r>
            <a:r>
              <a:rPr lang="ru-RU" sz="2400" dirty="0"/>
              <a:t>способы записи относительно того, как следуют знаки операций относительно своих операндов </a:t>
            </a:r>
          </a:p>
          <a:p>
            <a:pPr lvl="1"/>
            <a:r>
              <a:rPr lang="en-US" sz="1800" dirty="0"/>
              <a:t>Infix: (</a:t>
            </a:r>
            <a:r>
              <a:rPr lang="ru-RU" sz="1800" dirty="0"/>
              <a:t>полностью в скобках</a:t>
            </a:r>
            <a:r>
              <a:rPr lang="en-US" sz="1800" dirty="0"/>
              <a:t>)</a:t>
            </a:r>
          </a:p>
          <a:p>
            <a:pPr lvl="2"/>
            <a:r>
              <a:rPr lang="en-US" sz="1800" dirty="0"/>
              <a:t>((1 * 2) + (3 * 4)) - ((5 - 6) + (7 / 8))</a:t>
            </a:r>
          </a:p>
          <a:p>
            <a:pPr lvl="1"/>
            <a:r>
              <a:rPr lang="en-US" sz="1800" dirty="0"/>
              <a:t>Prefix:</a:t>
            </a:r>
          </a:p>
          <a:p>
            <a:pPr lvl="2"/>
            <a:r>
              <a:rPr lang="en-US" sz="1800" dirty="0"/>
              <a:t>- + * 1 2 * 3 4 + - 5 6 / 7 8</a:t>
            </a:r>
          </a:p>
          <a:p>
            <a:pPr lvl="1"/>
            <a:r>
              <a:rPr lang="en-US" sz="1800" dirty="0"/>
              <a:t>Postfix:</a:t>
            </a:r>
          </a:p>
          <a:p>
            <a:pPr lvl="2"/>
            <a:r>
              <a:rPr lang="en-US" sz="1800" dirty="0"/>
              <a:t>1 2 * 3 4 * + 5 6 - 7 8 / + -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F68D97-A757-C990-48EA-33CCF2BFE289}"/>
              </a:ext>
            </a:extLst>
          </p:cNvPr>
          <p:cNvSpPr txBox="1"/>
          <p:nvPr/>
        </p:nvSpPr>
        <p:spPr>
          <a:xfrm>
            <a:off x="2179675" y="3324287"/>
            <a:ext cx="4742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D40C34-720D-D650-0B7F-A09999078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632" y="3324287"/>
            <a:ext cx="4275368" cy="2120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A97952-6D4F-E5C3-4D83-44C2285820CC}"/>
              </a:ext>
            </a:extLst>
          </p:cNvPr>
          <p:cNvSpPr txBox="1"/>
          <p:nvPr/>
        </p:nvSpPr>
        <p:spPr>
          <a:xfrm>
            <a:off x="5337544" y="2514858"/>
            <a:ext cx="395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Графическое представление выражения: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054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8"/>
          <p:cNvSpPr txBox="1">
            <a:spLocks noGrp="1"/>
          </p:cNvSpPr>
          <p:nvPr>
            <p:ph type="title"/>
          </p:nvPr>
        </p:nvSpPr>
        <p:spPr>
          <a:xfrm>
            <a:off x="552450" y="367308"/>
            <a:ext cx="80391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117475" defTabSz="457200">
              <a:buClr>
                <a:srgbClr val="000000"/>
              </a:buClr>
            </a:pPr>
            <a:r>
              <a:rPr lang="ru-RU" sz="4400" dirty="0">
                <a:solidFill>
                  <a:srgbClr val="0070C0"/>
                </a:solidFill>
                <a:latin typeface="Calibri Light" panose="020F0302020204030204"/>
                <a:ea typeface="+mj-ea"/>
              </a:rPr>
              <a:t>Поиск на связном списке</a:t>
            </a:r>
            <a:r>
              <a:rPr lang="en-US" sz="4400" dirty="0">
                <a:solidFill>
                  <a:srgbClr val="0070C0"/>
                </a:solidFill>
                <a:latin typeface="Calibri Light" panose="020F0302020204030204"/>
                <a:ea typeface="+mj-ea"/>
              </a:rPr>
              <a:t>(1/2) </a:t>
            </a:r>
            <a:endParaRPr sz="4400" dirty="0">
              <a:solidFill>
                <a:srgbClr val="0070C0"/>
              </a:solidFill>
              <a:latin typeface="Calibri Light" panose="020F0302020204030204"/>
              <a:ea typeface="+mj-ea"/>
            </a:endParaRPr>
          </a:p>
        </p:txBody>
      </p:sp>
      <p:sp>
        <p:nvSpPr>
          <p:cNvPr id="509" name="Google Shape;509;p28"/>
          <p:cNvSpPr txBox="1">
            <a:spLocks noGrp="1"/>
          </p:cNvSpPr>
          <p:nvPr>
            <p:ph type="body" idx="1"/>
          </p:nvPr>
        </p:nvSpPr>
        <p:spPr>
          <a:xfrm>
            <a:off x="409577" y="1377810"/>
            <a:ext cx="8439147" cy="513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>
              <a:buSzPts val="2000"/>
              <a:buFont typeface="Arial"/>
              <a:buChar char="●"/>
            </a:pPr>
            <a:r>
              <a:rPr lang="ru-RU" sz="2000" dirty="0"/>
              <a:t>Поиск элемента в  связанном списке </a:t>
            </a:r>
            <a:r>
              <a:rPr lang="en" sz="2000" dirty="0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LinkedList</a:t>
            </a:r>
            <a:r>
              <a:rPr lang="en" sz="2000" dirty="0"/>
              <a:t> </a:t>
            </a:r>
            <a:r>
              <a:rPr lang="ru-RU" sz="2000" dirty="0"/>
              <a:t>включает переход по ссылкам  и проверку последующих </a:t>
            </a:r>
            <a:r>
              <a:rPr lang="ru-RU" sz="2000" dirty="0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узлов, </a:t>
            </a:r>
            <a:r>
              <a:rPr lang="ru-RU" sz="2000" dirty="0">
                <a:solidFill>
                  <a:schemeClr val="tx1"/>
                </a:solidFill>
                <a:latin typeface="Consolas"/>
                <a:ea typeface="Consolas"/>
                <a:cs typeface="Consolas"/>
              </a:rPr>
              <a:t>чтобы </a:t>
            </a:r>
            <a:r>
              <a:rPr lang="ru-RU" sz="2000" dirty="0"/>
              <a:t>найти искомый узел(или нет).</a:t>
            </a:r>
            <a:endParaRPr sz="2000" dirty="0"/>
          </a:p>
          <a:p>
            <a:pPr lvl="1" indent="-355600">
              <a:spcBef>
                <a:spcPts val="1010"/>
              </a:spcBef>
              <a:buSzPts val="1800"/>
              <a:buFont typeface="Arial"/>
              <a:buChar char="○"/>
            </a:pPr>
            <a:r>
              <a:rPr lang="ru-RU" sz="2000" dirty="0"/>
              <a:t>Это 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FF0000"/>
                </a:solidFill>
              </a:rPr>
              <a:t>последовательный доступ</a:t>
            </a:r>
            <a:endParaRPr sz="2000" dirty="0"/>
          </a:p>
          <a:p>
            <a:pPr lvl="1" indent="-355600">
              <a:buSzPts val="1800"/>
              <a:buFont typeface="Arial"/>
              <a:buChar char="○"/>
            </a:pPr>
            <a:r>
              <a:rPr lang="en-US" sz="2000" dirty="0">
                <a:solidFill>
                  <a:srgbClr val="000000"/>
                </a:solidFill>
              </a:rPr>
              <a:t>O(N) – </a:t>
            </a:r>
            <a:r>
              <a:rPr lang="ru-RU" sz="2000" dirty="0"/>
              <a:t>может останавливаться раньше, если элемент не найден в отсортированном списке</a:t>
            </a:r>
            <a:endParaRPr lang="ru-RU" sz="2000" dirty="0">
              <a:solidFill>
                <a:srgbClr val="000000"/>
              </a:solidFill>
            </a:endParaRPr>
          </a:p>
          <a:p>
            <a:pPr lvl="1" indent="-355600">
              <a:buSzPts val="1800"/>
              <a:buFont typeface="Arial"/>
              <a:buChar char="○"/>
            </a:pPr>
            <a:r>
              <a:rPr lang="ru-RU" sz="2000" dirty="0"/>
              <a:t> Получение </a:t>
            </a:r>
            <a:r>
              <a:rPr lang="en-US" sz="2000" dirty="0"/>
              <a:t>N</a:t>
            </a:r>
            <a:r>
              <a:rPr lang="ru-RU" sz="2000" dirty="0"/>
              <a:t>-</a:t>
            </a:r>
            <a:r>
              <a:rPr lang="ru-RU" sz="2000" baseline="30000" dirty="0"/>
              <a:t>го</a:t>
            </a:r>
            <a:r>
              <a:rPr lang="en-US" sz="2000" dirty="0"/>
              <a:t> </a:t>
            </a:r>
            <a:r>
              <a:rPr lang="ru-RU" sz="2000" dirty="0"/>
              <a:t> элемента в массиве </a:t>
            </a:r>
            <a:r>
              <a:rPr lang="en-US" sz="20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lang="en-US" sz="2000" dirty="0"/>
              <a:t> </a:t>
            </a:r>
            <a:r>
              <a:rPr lang="ru-RU" sz="2000" dirty="0"/>
              <a:t>или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ArrayList</a:t>
            </a:r>
            <a:r>
              <a:rPr lang="en-US" sz="2000" dirty="0"/>
              <a:t> </a:t>
            </a:r>
            <a:r>
              <a:rPr lang="ru-RU" sz="2000" dirty="0"/>
              <a:t>посредством индекса это будет </a:t>
            </a:r>
            <a:r>
              <a:rPr lang="ru-RU" sz="2000" dirty="0">
                <a:solidFill>
                  <a:srgbClr val="FF0000"/>
                </a:solidFill>
              </a:rPr>
              <a:t>случайный доступ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</a:t>
            </a:r>
            <a:r>
              <a:rPr lang="ru-RU" sz="2000" dirty="0"/>
              <a:t>что означает</a:t>
            </a:r>
            <a:r>
              <a:rPr lang="en-US" sz="2000" dirty="0"/>
              <a:t> O(1)), </a:t>
            </a:r>
            <a:r>
              <a:rPr lang="ru-RU" sz="2000" dirty="0"/>
              <a:t>но </a:t>
            </a:r>
            <a:r>
              <a:rPr lang="en-US" sz="2000" dirty="0"/>
              <a:t>(</a:t>
            </a:r>
            <a:r>
              <a:rPr lang="ru-RU" sz="2000" dirty="0"/>
              <a:t>основан на составе) поиск определенного элемента, даже с индексом, остается  </a:t>
            </a:r>
            <a:r>
              <a:rPr lang="ru-RU" sz="2000" dirty="0">
                <a:solidFill>
                  <a:srgbClr val="FF0000"/>
                </a:solidFill>
              </a:rPr>
              <a:t>последовательным</a:t>
            </a:r>
            <a:r>
              <a:rPr lang="ru-RU" sz="2000" dirty="0"/>
              <a:t> </a:t>
            </a:r>
            <a:r>
              <a:rPr lang="en-US" sz="2000" dirty="0"/>
              <a:t>O(N)  </a:t>
            </a:r>
            <a:endParaRPr sz="2000" dirty="0"/>
          </a:p>
          <a:p>
            <a:pPr>
              <a:spcBef>
                <a:spcPts val="1600"/>
              </a:spcBef>
              <a:buSzPts val="2000"/>
              <a:buFont typeface="Arial"/>
              <a:buChar char="●"/>
            </a:pPr>
            <a:r>
              <a:rPr lang="ru-RU" sz="2000" dirty="0"/>
              <a:t>Хотя список 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LinkedList</a:t>
            </a:r>
            <a:r>
              <a:rPr lang="en-US" sz="2000" dirty="0" err="1"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2000" dirty="0"/>
              <a:t> </a:t>
            </a:r>
            <a:r>
              <a:rPr lang="ru-RU" sz="2000" dirty="0"/>
              <a:t>поддерживает индексирование </a:t>
            </a:r>
            <a:r>
              <a:rPr lang="en-US" sz="2000" dirty="0"/>
              <a:t>(</a:t>
            </a:r>
            <a:r>
              <a:rPr lang="ru-RU" sz="2000" dirty="0"/>
              <a:t>благодаря реализации интерфейса </a:t>
            </a:r>
            <a:r>
              <a:rPr lang="en-US" sz="20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US" sz="2000" dirty="0"/>
              <a:t>), </a:t>
            </a:r>
            <a:r>
              <a:rPr lang="ru-RU" sz="2000" dirty="0"/>
              <a:t>но получение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ru-RU" sz="20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ru-RU" sz="2000" dirty="0">
                <a:ea typeface="Consolas"/>
              </a:rPr>
              <a:t>го</a:t>
            </a:r>
            <a:r>
              <a:rPr lang="en-US" sz="2000" dirty="0"/>
              <a:t> </a:t>
            </a:r>
            <a:r>
              <a:rPr lang="ru-RU" sz="2000" dirty="0"/>
              <a:t>элемента также выполняется </a:t>
            </a:r>
            <a:r>
              <a:rPr lang="en-US" sz="2000" dirty="0"/>
              <a:t>(</a:t>
            </a:r>
            <a:r>
              <a:rPr lang="ru-RU" sz="2000" dirty="0"/>
              <a:t>внутри него</a:t>
            </a:r>
            <a:r>
              <a:rPr lang="en-US" sz="2000" dirty="0"/>
              <a:t>) </a:t>
            </a:r>
            <a:r>
              <a:rPr lang="ru-RU" sz="2000" dirty="0"/>
              <a:t>по переходам между узлами по ссылкам и следовательно </a:t>
            </a:r>
            <a:r>
              <a:rPr lang="en-US" sz="2000" dirty="0"/>
              <a:t>O(N)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78902013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71"/>
          <p:cNvSpPr txBox="1">
            <a:spLocks noGrp="1"/>
          </p:cNvSpPr>
          <p:nvPr>
            <p:ph type="title"/>
          </p:nvPr>
        </p:nvSpPr>
        <p:spPr>
          <a:xfrm>
            <a:off x="914400" y="427627"/>
            <a:ext cx="8229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b="0" dirty="0">
                <a:solidFill>
                  <a:srgbClr val="295CA8"/>
                </a:solidFill>
              </a:rPr>
              <a:t>Время выполнения на Дереве</a:t>
            </a:r>
            <a:endParaRPr b="0" dirty="0">
              <a:solidFill>
                <a:srgbClr val="295CA8"/>
              </a:solidFill>
            </a:endParaRPr>
          </a:p>
        </p:txBody>
      </p:sp>
      <p:sp>
        <p:nvSpPr>
          <p:cNvPr id="1288" name="Google Shape;1288;p71"/>
          <p:cNvSpPr txBox="1">
            <a:spLocks noGrp="1"/>
          </p:cNvSpPr>
          <p:nvPr>
            <p:ph type="body" idx="1"/>
          </p:nvPr>
        </p:nvSpPr>
        <p:spPr>
          <a:xfrm>
            <a:off x="463826" y="1470427"/>
            <a:ext cx="8680174" cy="473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indent="-355600">
              <a:lnSpc>
                <a:spcPct val="115000"/>
              </a:lnSpc>
              <a:buSzPts val="1800"/>
              <a:buFont typeface="Arial"/>
              <a:buChar char="●"/>
            </a:pPr>
            <a:r>
              <a:rPr lang="en-US" sz="1800" dirty="0"/>
              <a:t>Binary Search Tree </a:t>
            </a:r>
            <a:r>
              <a:rPr lang="ru-RU" sz="1800" dirty="0"/>
              <a:t>для поиска время выполнения = </a:t>
            </a:r>
            <a:r>
              <a:rPr lang="en-US" sz="1800" dirty="0"/>
              <a:t>O(log</a:t>
            </a:r>
            <a:r>
              <a:rPr lang="en-US" sz="1800" baseline="-25000" dirty="0"/>
              <a:t>2</a:t>
            </a:r>
            <a:r>
              <a:rPr lang="en-US" sz="1800" dirty="0"/>
              <a:t>n) </a:t>
            </a:r>
            <a:endParaRPr lang="ru-RU" sz="1800" dirty="0"/>
          </a:p>
          <a:p>
            <a:pPr indent="-355600">
              <a:lnSpc>
                <a:spcPct val="115000"/>
              </a:lnSpc>
              <a:buSzPts val="1800"/>
              <a:buFont typeface="Arial"/>
              <a:buChar char="●"/>
            </a:pPr>
            <a:r>
              <a:rPr lang="ru-RU" sz="1800" dirty="0"/>
              <a:t>Можно ли это сделать быстрее</a:t>
            </a:r>
            <a:r>
              <a:rPr lang="en-US" sz="1800" dirty="0"/>
              <a:t>?</a:t>
            </a:r>
            <a:endParaRPr dirty="0"/>
          </a:p>
          <a:p>
            <a:pPr indent="-355600">
              <a:lnSpc>
                <a:spcPct val="115000"/>
              </a:lnSpc>
              <a:spcBef>
                <a:spcPts val="500"/>
              </a:spcBef>
              <a:buSzPts val="1800"/>
              <a:buFont typeface="Arial"/>
              <a:buChar char="●"/>
            </a:pPr>
            <a:r>
              <a:rPr lang="ru-RU" sz="1800" dirty="0"/>
              <a:t>Можно сделать тройное дерево! (каждый узел имеет не менее 3 дочерних узлов: то время выполнения  </a:t>
            </a:r>
            <a:r>
              <a:rPr lang="en-US" sz="1600" dirty="0"/>
              <a:t>O(log</a:t>
            </a:r>
            <a:r>
              <a:rPr lang="en-US" sz="1600" baseline="-25000" dirty="0"/>
              <a:t>3</a:t>
            </a:r>
            <a:r>
              <a:rPr lang="en-US" sz="1600" dirty="0"/>
              <a:t>n)</a:t>
            </a:r>
            <a:endParaRPr sz="1600" dirty="0"/>
          </a:p>
          <a:p>
            <a:pPr indent="-355600">
              <a:lnSpc>
                <a:spcPct val="115000"/>
              </a:lnSpc>
              <a:spcBef>
                <a:spcPts val="500"/>
              </a:spcBef>
              <a:buSzPts val="1800"/>
              <a:buFont typeface="Arial"/>
              <a:buChar char="●"/>
            </a:pPr>
            <a:r>
              <a:rPr lang="en-US" sz="1800" dirty="0"/>
              <a:t>Or a 10-way tree</a:t>
            </a:r>
            <a:r>
              <a:rPr lang="ru-RU" sz="1800" dirty="0"/>
              <a:t> с временем выполнения</a:t>
            </a:r>
            <a:r>
              <a:rPr lang="en-US" sz="1800" dirty="0"/>
              <a:t> O(log</a:t>
            </a:r>
            <a:r>
              <a:rPr lang="en-US" sz="1800" baseline="-25000" dirty="0"/>
              <a:t>10</a:t>
            </a:r>
            <a:r>
              <a:rPr lang="en-US" sz="1800" dirty="0"/>
              <a:t>n) </a:t>
            </a:r>
            <a:endParaRPr lang="ru-RU" sz="1800" dirty="0"/>
          </a:p>
          <a:p>
            <a:pPr indent="-355600">
              <a:lnSpc>
                <a:spcPct val="115000"/>
              </a:lnSpc>
              <a:spcBef>
                <a:spcPts val="500"/>
              </a:spcBef>
              <a:buSzPts val="1800"/>
              <a:buFont typeface="Arial"/>
              <a:buChar char="●"/>
            </a:pPr>
            <a:r>
              <a:rPr lang="ru-RU" sz="1800" dirty="0"/>
              <a:t>Попробуем оценить время выполнения для поиска с</a:t>
            </a:r>
            <a:r>
              <a:rPr lang="en-US" sz="1800" dirty="0"/>
              <a:t> 1,000,000</a:t>
            </a:r>
            <a:r>
              <a:rPr lang="ru-RU" sz="1800" dirty="0"/>
              <a:t>узлов</a:t>
            </a:r>
            <a:endParaRPr sz="1800" dirty="0"/>
          </a:p>
          <a:p>
            <a:pPr lvl="1" indent="-342900">
              <a:lnSpc>
                <a:spcPct val="115000"/>
              </a:lnSpc>
              <a:spcBef>
                <a:spcPts val="500"/>
              </a:spcBef>
              <a:buSzPts val="1600"/>
              <a:buFont typeface="Courier New"/>
              <a:buChar char="o"/>
            </a:pPr>
            <a:r>
              <a:rPr lang="en-US" sz="1600" dirty="0"/>
              <a:t>log</a:t>
            </a:r>
            <a:r>
              <a:rPr lang="en-US" sz="1600" baseline="-25000" dirty="0"/>
              <a:t>10</a:t>
            </a:r>
            <a:r>
              <a:rPr lang="en-US" sz="1600" dirty="0"/>
              <a:t>1,000,000 = 6</a:t>
            </a:r>
            <a:endParaRPr dirty="0"/>
          </a:p>
          <a:p>
            <a:pPr lvl="1" indent="-342900">
              <a:lnSpc>
                <a:spcPct val="115000"/>
              </a:lnSpc>
              <a:spcBef>
                <a:spcPts val="500"/>
              </a:spcBef>
              <a:buSzPts val="1600"/>
              <a:buFont typeface="Courier New"/>
              <a:buChar char="o"/>
            </a:pPr>
            <a:r>
              <a:rPr lang="en-US" sz="1600" dirty="0"/>
              <a:t>log</a:t>
            </a:r>
            <a:r>
              <a:rPr lang="en-US" sz="1600" baseline="-25000" dirty="0"/>
              <a:t>2</a:t>
            </a:r>
            <a:r>
              <a:rPr lang="en-US" sz="1600" dirty="0"/>
              <a:t>1,000,00 &lt; 20, </a:t>
            </a:r>
            <a:r>
              <a:rPr lang="ru-RU" sz="1600" dirty="0"/>
              <a:t> меньше: чем шире дерево </a:t>
            </a:r>
          </a:p>
          <a:p>
            <a:pPr indent="-355600">
              <a:lnSpc>
                <a:spcPct val="115000"/>
              </a:lnSpc>
              <a:spcBef>
                <a:spcPts val="500"/>
              </a:spcBef>
              <a:buSzPts val="1800"/>
              <a:buFont typeface="Arial"/>
              <a:buChar char="●"/>
            </a:pPr>
            <a:r>
              <a:rPr lang="ru-RU" sz="1800" dirty="0"/>
              <a:t>Анализ: </a:t>
            </a:r>
            <a:r>
              <a:rPr lang="ru-RU" sz="1800" dirty="0" err="1"/>
              <a:t>логи</a:t>
            </a:r>
            <a:r>
              <a:rPr lang="ru-RU" sz="1800" dirty="0"/>
              <a:t> недостаточно различаются, и сравнение (в основном </a:t>
            </a:r>
            <a:r>
              <a:rPr lang="ru-RU" sz="1800" dirty="0" err="1"/>
              <a:t>n</a:t>
            </a:r>
            <a:r>
              <a:rPr lang="ru-RU" sz="1800" dirty="0"/>
              <a:t>-стороннее вложенное (</a:t>
            </a:r>
            <a:r>
              <a:rPr lang="ru-RU" sz="1800" dirty="0" err="1"/>
              <a:t>if-else-if</a:t>
            </a:r>
            <a:r>
              <a:rPr lang="ru-RU" sz="1800" dirty="0"/>
              <a:t>) требует гораздо больше времени, поэтому оно того не стоит. </a:t>
            </a:r>
          </a:p>
          <a:p>
            <a:pPr indent="-355600">
              <a:lnSpc>
                <a:spcPct val="115000"/>
              </a:lnSpc>
              <a:spcBef>
                <a:spcPts val="500"/>
              </a:spcBef>
              <a:buSzPts val="1800"/>
              <a:buFont typeface="Arial"/>
              <a:buChar char="●"/>
            </a:pPr>
            <a:r>
              <a:rPr lang="ru-RU" sz="1800" dirty="0"/>
              <a:t>Кроме того, бинарное дерево упрощает создание упорядоченного списка</a:t>
            </a:r>
          </a:p>
          <a:p>
            <a:pPr indent="-355600">
              <a:lnSpc>
                <a:spcPct val="115000"/>
              </a:lnSpc>
              <a:spcBef>
                <a:spcPts val="500"/>
              </a:spcBef>
              <a:buSzPts val="1800"/>
              <a:buFont typeface="Arial"/>
              <a:buChar char="●"/>
            </a:pPr>
            <a:endParaRPr sz="1600" dirty="0"/>
          </a:p>
        </p:txBody>
      </p:sp>
      <p:sp>
        <p:nvSpPr>
          <p:cNvPr id="1289" name="Google Shape;1289;p71"/>
          <p:cNvSpPr txBox="1"/>
          <p:nvPr/>
        </p:nvSpPr>
        <p:spPr>
          <a:xfrm>
            <a:off x="5410600" y="1531801"/>
            <a:ext cx="2821500" cy="461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algn="ctr">
              <a:buClr>
                <a:srgbClr val="000000"/>
              </a:buClr>
              <a:buSzPts val="1800"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85123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6330491-CFA4-014F-94CA-8B925E348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ru-TR" sz="3200" dirty="0">
                <a:ea typeface="ＭＳ Ｐゴシック" panose="020B0600070205080204" pitchFamily="34" charset="-128"/>
                <a:hlinkClick r:id="rId2"/>
              </a:rPr>
              <a:t>https://habrahabr.ru/post/46683/</a:t>
            </a:r>
            <a:endParaRPr lang="en-US" altLang="ru-TR" sz="3200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ru-TR" sz="3200" dirty="0">
                <a:ea typeface="ＭＳ Ｐゴシック" panose="020B0600070205080204" pitchFamily="34" charset="-128"/>
                <a:hlinkClick r:id="rId3"/>
              </a:rPr>
              <a:t>https://habrahabr.ru/post/65617/</a:t>
            </a:r>
            <a:endParaRPr lang="en-US" altLang="ru-TR" sz="3200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ru-TR" sz="3200" dirty="0">
                <a:ea typeface="ＭＳ Ｐゴシック" panose="020B0600070205080204" pitchFamily="34" charset="-128"/>
              </a:rPr>
              <a:t>https://</a:t>
            </a:r>
            <a:r>
              <a:rPr lang="en-US" altLang="ru-TR" sz="3200" dirty="0" err="1">
                <a:ea typeface="ＭＳ Ｐゴシック" panose="020B0600070205080204" pitchFamily="34" charset="-128"/>
              </a:rPr>
              <a:t>habrahabr.ru</a:t>
            </a:r>
            <a:r>
              <a:rPr lang="en-US" altLang="ru-TR" sz="3200" dirty="0">
                <a:ea typeface="ＭＳ Ｐゴシック" panose="020B0600070205080204" pitchFamily="34" charset="-128"/>
              </a:rPr>
              <a:t>/post/273687/</a:t>
            </a:r>
            <a:endParaRPr lang="ru-RU" altLang="ru-TR" sz="3200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ru-RU" altLang="ru-TR" sz="3200" dirty="0">
                <a:ea typeface="ＭＳ Ｐゴシック" panose="020B0600070205080204" pitchFamily="34" charset="-128"/>
              </a:rPr>
              <a:t>Кнут Д. Искусство программирования для ЭВМ. Т.1: Основные алгоритмы. - </a:t>
            </a:r>
            <a:r>
              <a:rPr lang="ru-RU" altLang="ru-TR" sz="3200" dirty="0" err="1">
                <a:ea typeface="ＭＳ Ｐゴシック" panose="020B0600070205080204" pitchFamily="34" charset="-128"/>
              </a:rPr>
              <a:t>M</a:t>
            </a:r>
            <a:r>
              <a:rPr lang="ru-RU" altLang="ru-TR" sz="3200" dirty="0">
                <a:ea typeface="ＭＳ Ｐゴシック" panose="020B0600070205080204" pitchFamily="34" charset="-128"/>
              </a:rPr>
              <a:t>.: Мир, 1976. - 736 с</a:t>
            </a:r>
            <a:endParaRPr lang="en-US" altLang="ru-TR" sz="3200" dirty="0">
              <a:ea typeface="ＭＳ Ｐゴシック" panose="020B0600070205080204" pitchFamily="34" charset="-128"/>
            </a:endParaRPr>
          </a:p>
          <a:p>
            <a:endParaRPr lang="ru-TR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08C2CAC-9216-E948-9D7F-12B481797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/>
              <a:t>Материал для чтения</a:t>
            </a:r>
          </a:p>
        </p:txBody>
      </p:sp>
    </p:spTree>
    <p:extLst>
      <p:ext uri="{BB962C8B-B14F-4D97-AF65-F5344CB8AC3E}">
        <p14:creationId xmlns:p14="http://schemas.microsoft.com/office/powerpoint/2010/main" val="899264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9"/>
          <p:cNvSpPr txBox="1">
            <a:spLocks noGrp="1"/>
          </p:cNvSpPr>
          <p:nvPr>
            <p:ph type="title"/>
          </p:nvPr>
        </p:nvSpPr>
        <p:spPr>
          <a:xfrm>
            <a:off x="457200" y="644636"/>
            <a:ext cx="82296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117475" defTabSz="457200">
              <a:buClr>
                <a:srgbClr val="000000"/>
              </a:buClr>
            </a:pPr>
            <a:r>
              <a:rPr lang="ru-RU" sz="4400" dirty="0">
                <a:solidFill>
                  <a:srgbClr val="0070C0"/>
                </a:solidFill>
                <a:latin typeface="Calibri Light" panose="020F0302020204030204"/>
                <a:ea typeface="+mj-ea"/>
              </a:rPr>
              <a:t>Поиск на связном списке</a:t>
            </a:r>
            <a:r>
              <a:rPr lang="en-US" sz="4400" dirty="0">
                <a:solidFill>
                  <a:srgbClr val="0070C0"/>
                </a:solidFill>
                <a:latin typeface="Calibri Light" panose="020F0302020204030204"/>
                <a:ea typeface="+mj-ea"/>
              </a:rPr>
              <a:t>(2/2)</a:t>
            </a:r>
            <a:endParaRPr sz="4400" dirty="0">
              <a:solidFill>
                <a:srgbClr val="0070C0"/>
              </a:solidFill>
              <a:latin typeface="Calibri Light" panose="020F0302020204030204"/>
              <a:ea typeface="+mj-ea"/>
            </a:endParaRPr>
          </a:p>
        </p:txBody>
      </p:sp>
      <p:sp>
        <p:nvSpPr>
          <p:cNvPr id="515" name="Google Shape;515;p29"/>
          <p:cNvSpPr txBox="1">
            <a:spLocks noGrp="1"/>
          </p:cNvSpPr>
          <p:nvPr>
            <p:ph type="body" idx="1"/>
          </p:nvPr>
        </p:nvSpPr>
        <p:spPr>
          <a:xfrm>
            <a:off x="457200" y="1408917"/>
            <a:ext cx="8229600" cy="479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indent="-355600">
              <a:buSzPts val="2100"/>
              <a:buFont typeface="Arial"/>
              <a:buChar char="●"/>
            </a:pPr>
            <a:r>
              <a:rPr lang="ru-RU" sz="2100" dirty="0"/>
              <a:t>Для</a:t>
            </a:r>
            <a:r>
              <a:rPr lang="en-US" sz="2100" dirty="0"/>
              <a:t> N </a:t>
            </a:r>
            <a:r>
              <a:rPr lang="ru-RU" sz="2100" dirty="0"/>
              <a:t>элементов время поиска  это </a:t>
            </a:r>
            <a:r>
              <a:rPr lang="en-US" sz="2100" dirty="0"/>
              <a:t>O(N)</a:t>
            </a:r>
            <a:endParaRPr dirty="0"/>
          </a:p>
          <a:p>
            <a:pPr lvl="1" indent="-355600">
              <a:buSzPts val="1800"/>
              <a:buFont typeface="Courier New"/>
              <a:buChar char="o"/>
            </a:pPr>
            <a:r>
              <a:rPr lang="ru-RU" sz="1800" dirty="0">
                <a:solidFill>
                  <a:srgbClr val="FF0000"/>
                </a:solidFill>
              </a:rPr>
              <a:t>Неотсортированный</a:t>
            </a:r>
            <a:r>
              <a:rPr lang="en-US" sz="1800" dirty="0"/>
              <a:t>:  </a:t>
            </a:r>
            <a:r>
              <a:rPr lang="ru-RU" sz="1800" dirty="0"/>
              <a:t>последовательная проверка </a:t>
            </a:r>
            <a:r>
              <a:rPr lang="ru-RU" sz="1800" dirty="0">
                <a:solidFill>
                  <a:srgbClr val="FF0000"/>
                </a:solidFill>
              </a:rPr>
              <a:t>каждого </a:t>
            </a:r>
            <a:r>
              <a:rPr lang="ru-RU" sz="1800" dirty="0"/>
              <a:t>узла в списке, пока не будет найден искомый элемент («поиск ключа») или не достигнут конец списка</a:t>
            </a:r>
          </a:p>
          <a:p>
            <a:pPr marL="1258888" lvl="8" indent="-355600">
              <a:buFont typeface="Noto Sans Symbols"/>
              <a:buChar char="▪"/>
            </a:pPr>
            <a:r>
              <a:rPr lang="ru-RU" dirty="0"/>
              <a:t>Если в списке</a:t>
            </a:r>
            <a:r>
              <a:rPr lang="en-US" dirty="0"/>
              <a:t>, </a:t>
            </a:r>
            <a:r>
              <a:rPr lang="ru-RU" dirty="0"/>
              <a:t>для быстрого распределения случайных ключей среднее время поиска элемента равно </a:t>
            </a:r>
            <a:r>
              <a:rPr lang="ru-RU" dirty="0" err="1"/>
              <a:t>N</a:t>
            </a:r>
            <a:r>
              <a:rPr lang="ru-RU" dirty="0"/>
              <a:t>/2 </a:t>
            </a:r>
          </a:p>
          <a:p>
            <a:pPr marL="1258888" lvl="8" indent="-355600">
              <a:buFont typeface="Noto Sans Symbols"/>
              <a:buChar char="▪"/>
            </a:pPr>
            <a:r>
              <a:rPr lang="ru-RU" dirty="0"/>
              <a:t>Если его нет в списке, то это </a:t>
            </a:r>
            <a:r>
              <a:rPr lang="en-US" dirty="0"/>
              <a:t>N </a:t>
            </a:r>
            <a:endParaRPr dirty="0"/>
          </a:p>
          <a:p>
            <a:pPr lvl="1" indent="-355600">
              <a:buSzPts val="1800"/>
              <a:buFont typeface="Courier New"/>
              <a:buChar char="o"/>
            </a:pPr>
            <a:r>
              <a:rPr lang="ru-RU" sz="1800" dirty="0">
                <a:solidFill>
                  <a:srgbClr val="FF0000"/>
                </a:solidFill>
              </a:rPr>
              <a:t>Отсортированный</a:t>
            </a:r>
            <a:r>
              <a:rPr lang="en-US" sz="1800" dirty="0"/>
              <a:t>:  </a:t>
            </a:r>
            <a:r>
              <a:rPr lang="ru-RU" sz="1800" dirty="0"/>
              <a:t>среднее</a:t>
            </a:r>
            <a:r>
              <a:rPr lang="en-US" sz="1800" dirty="0"/>
              <a:t>* </a:t>
            </a:r>
            <a:r>
              <a:rPr lang="ru-RU" sz="1800" dirty="0"/>
              <a:t>время поиска будет </a:t>
            </a:r>
            <a:r>
              <a:rPr lang="en-US" sz="1800" dirty="0"/>
              <a:t>N/</a:t>
            </a:r>
            <a:r>
              <a:rPr lang="ru-RU" sz="1800" dirty="0"/>
              <a:t>2 если найден</a:t>
            </a:r>
            <a:r>
              <a:rPr lang="en-US" sz="1800" dirty="0"/>
              <a:t>, N/2 </a:t>
            </a:r>
            <a:r>
              <a:rPr lang="ru-RU" sz="1800" dirty="0"/>
              <a:t>если не найден </a:t>
            </a:r>
            <a:r>
              <a:rPr lang="en-US" sz="1800" dirty="0"/>
              <a:t>(</a:t>
            </a:r>
            <a:r>
              <a:rPr lang="ru-RU" sz="1800" dirty="0"/>
              <a:t>выигрыш</a:t>
            </a:r>
            <a:r>
              <a:rPr lang="en-US" sz="1800" dirty="0"/>
              <a:t>!)</a:t>
            </a:r>
            <a:endParaRPr dirty="0"/>
          </a:p>
          <a:p>
            <a:pPr marL="914400" lvl="5" indent="-355600">
              <a:buFont typeface="Courier New"/>
              <a:buChar char="o"/>
            </a:pPr>
            <a:r>
              <a:rPr lang="ru-RU" dirty="0"/>
              <a:t>мы игнорируем проблему дубликатов</a:t>
            </a:r>
            <a:endParaRPr dirty="0"/>
          </a:p>
          <a:p>
            <a:pPr marL="914400" lvl="5" indent="-292100">
              <a:buSzPts val="1000"/>
            </a:pPr>
            <a:endParaRPr sz="1000" dirty="0"/>
          </a:p>
          <a:p>
            <a:pPr indent="-355600">
              <a:buSzPts val="2100"/>
              <a:buFont typeface="Arial"/>
              <a:buChar char="●"/>
            </a:pPr>
            <a:r>
              <a:rPr lang="ru-RU" sz="2100" dirty="0"/>
              <a:t>Нет эффективного доступа к </a:t>
            </a:r>
            <a:r>
              <a:rPr lang="ru-RU" sz="2100" dirty="0" err="1"/>
              <a:t>N</a:t>
            </a:r>
            <a:r>
              <a:rPr lang="ru-RU" sz="2100" dirty="0"/>
              <a:t>-му узлу в списке (через индекс) </a:t>
            </a:r>
          </a:p>
          <a:p>
            <a:pPr indent="-355600">
              <a:buSzPts val="2100"/>
              <a:buFont typeface="Arial"/>
              <a:buChar char="●"/>
            </a:pPr>
            <a:r>
              <a:rPr lang="ru-RU" sz="2100" dirty="0"/>
              <a:t>Вставка и удаление имеют среднее время поиска </a:t>
            </a:r>
            <a:r>
              <a:rPr lang="en" sz="2100" dirty="0"/>
              <a:t>N/2,</a:t>
            </a:r>
            <a:r>
              <a:rPr lang="ru-RU" sz="2100" dirty="0"/>
              <a:t> для</a:t>
            </a:r>
            <a:r>
              <a:rPr lang="en" sz="2100" dirty="0"/>
              <a:t> </a:t>
            </a:r>
            <a:r>
              <a:rPr lang="ru-RU" sz="2100" dirty="0"/>
              <a:t>чтобы найти правильное расположение</a:t>
            </a:r>
            <a:endParaRPr sz="500" dirty="0"/>
          </a:p>
          <a:p>
            <a:pPr indent="-457200">
              <a:spcBef>
                <a:spcPts val="1000"/>
              </a:spcBef>
              <a:buSzPts val="1400"/>
              <a:buNone/>
            </a:pPr>
            <a:r>
              <a:rPr lang="en-US" sz="1400" dirty="0"/>
              <a:t>*</a:t>
            </a:r>
            <a:r>
              <a:rPr lang="ru-RU" sz="1400" dirty="0"/>
              <a:t> На самом деле сложнее - зависит от распределения ключей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3285950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0"/>
          <p:cNvSpPr txBox="1">
            <a:spLocks noGrp="1"/>
          </p:cNvSpPr>
          <p:nvPr>
            <p:ph type="title"/>
          </p:nvPr>
        </p:nvSpPr>
        <p:spPr>
          <a:xfrm>
            <a:off x="457200" y="106322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3200" b="0" dirty="0">
                <a:solidFill>
                  <a:srgbClr val="295CA8"/>
                </a:solidFill>
                <a:ea typeface="+mj-ea"/>
              </a:rPr>
              <a:t>Поиск</a:t>
            </a:r>
            <a:r>
              <a:rPr lang="en-US" sz="3200" b="0" dirty="0">
                <a:solidFill>
                  <a:srgbClr val="295CA8"/>
                </a:solidFill>
                <a:ea typeface="+mj-ea"/>
              </a:rPr>
              <a:t>,</a:t>
            </a:r>
            <a:r>
              <a:rPr lang="ru-RU" sz="3200" b="0" dirty="0">
                <a:solidFill>
                  <a:srgbClr val="295CA8"/>
                </a:solidFill>
                <a:ea typeface="+mj-ea"/>
              </a:rPr>
              <a:t> Вставка</a:t>
            </a:r>
            <a:r>
              <a:rPr lang="en-US" sz="3200" b="0" dirty="0">
                <a:solidFill>
                  <a:srgbClr val="295CA8"/>
                </a:solidFill>
                <a:ea typeface="+mj-ea"/>
              </a:rPr>
              <a:t>, </a:t>
            </a:r>
            <a:r>
              <a:rPr lang="ru-RU" sz="3200" b="0" dirty="0">
                <a:solidFill>
                  <a:srgbClr val="295CA8"/>
                </a:solidFill>
                <a:ea typeface="+mj-ea"/>
              </a:rPr>
              <a:t>Удаление</a:t>
            </a:r>
            <a:endParaRPr sz="3200" b="0" dirty="0">
              <a:solidFill>
                <a:srgbClr val="295CA8"/>
              </a:solidFill>
              <a:ea typeface="+mj-ea"/>
            </a:endParaRPr>
          </a:p>
        </p:txBody>
      </p:sp>
      <p:graphicFrame>
        <p:nvGraphicFramePr>
          <p:cNvPr id="521" name="Google Shape;521;p30"/>
          <p:cNvGraphicFramePr/>
          <p:nvPr>
            <p:extLst>
              <p:ext uri="{D42A27DB-BD31-4B8C-83A1-F6EECF244321}">
                <p14:modId xmlns:p14="http://schemas.microsoft.com/office/powerpoint/2010/main" val="2631074295"/>
              </p:ext>
            </p:extLst>
          </p:nvPr>
        </p:nvGraphicFramePr>
        <p:xfrm>
          <a:off x="304800" y="2209800"/>
          <a:ext cx="8534400" cy="29159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8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5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endParaRPr sz="22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  <a:tabLst/>
                        <a:defRPr/>
                      </a:pPr>
                      <a:r>
                        <a:rPr lang="ru-RU" sz="2400" dirty="0">
                          <a:effectLst/>
                        </a:rPr>
                        <a:t>Поиск, если не отсортирован</a:t>
                      </a:r>
                      <a:endParaRPr sz="22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ru-RU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Поиск: если</a:t>
                      </a:r>
                      <a:r>
                        <a:rPr lang="ru-RU" dirty="0"/>
                        <a:t> </a:t>
                      </a:r>
                      <a:r>
                        <a:rPr lang="ru-RU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отсортирован</a:t>
                      </a:r>
                      <a:endParaRPr sz="2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ru-RU" sz="2200" u="none" strike="noStrike" cap="none" dirty="0"/>
                        <a:t>Вставка</a:t>
                      </a:r>
                      <a:r>
                        <a:rPr lang="en-US" sz="2200" u="none" strike="noStrike" cap="none" dirty="0"/>
                        <a:t>/</a:t>
                      </a:r>
                      <a:r>
                        <a:rPr lang="ru-RU" sz="2200" u="none" strike="noStrike" cap="none" dirty="0"/>
                        <a:t>удаление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ru-RU" sz="2200" u="none" strike="noStrike" cap="none" dirty="0"/>
                        <a:t>после поиска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Linked list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endParaRPr sz="22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O(N)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/>
                        <a:t>O(N)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O(1)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Array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O(N)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/>
                        <a:t>O(log N) [</a:t>
                      </a:r>
                      <a:r>
                        <a:rPr lang="ru-RU" sz="2200" u="none" strike="noStrike" cap="none" dirty="0"/>
                        <a:t>далее</a:t>
                      </a:r>
                      <a:r>
                        <a:rPr lang="en-US" sz="2200" u="none" strike="noStrike" cap="none" dirty="0"/>
                        <a:t>]</a:t>
                      </a:r>
                      <a:endParaRPr sz="22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/>
                        <a:t>O(N)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088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1"/>
          <p:cNvSpPr txBox="1">
            <a:spLocks noGrp="1"/>
          </p:cNvSpPr>
          <p:nvPr>
            <p:ph type="title"/>
          </p:nvPr>
        </p:nvSpPr>
        <p:spPr>
          <a:xfrm>
            <a:off x="1001806" y="225378"/>
            <a:ext cx="7900147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sz="3200" b="0" dirty="0">
                <a:solidFill>
                  <a:srgbClr val="295CA8"/>
                </a:solidFill>
                <a:ea typeface="+mj-ea"/>
              </a:rPr>
              <a:t>Бинарный поиск</a:t>
            </a:r>
            <a:r>
              <a:rPr lang="en-US" sz="3200" b="0" dirty="0">
                <a:solidFill>
                  <a:srgbClr val="295CA8"/>
                </a:solidFill>
                <a:ea typeface="+mj-ea"/>
              </a:rPr>
              <a:t>(1/4)</a:t>
            </a:r>
            <a:endParaRPr sz="3200" b="0" dirty="0">
              <a:solidFill>
                <a:srgbClr val="295CA8"/>
              </a:solidFill>
              <a:ea typeface="+mj-ea"/>
            </a:endParaRPr>
          </a:p>
        </p:txBody>
      </p:sp>
      <p:sp>
        <p:nvSpPr>
          <p:cNvPr id="527" name="Google Shape;527;p31"/>
          <p:cNvSpPr txBox="1">
            <a:spLocks noGrp="1"/>
          </p:cNvSpPr>
          <p:nvPr>
            <p:ph type="body" idx="1"/>
          </p:nvPr>
        </p:nvSpPr>
        <p:spPr>
          <a:xfrm>
            <a:off x="242047" y="902456"/>
            <a:ext cx="8915400" cy="5560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indent="-355600">
              <a:buSzPts val="2000"/>
              <a:buFont typeface="Arial"/>
              <a:buChar char="●"/>
            </a:pPr>
            <a:r>
              <a:rPr lang="ru-RU" sz="2000" dirty="0"/>
              <a:t>Поиск в отсортированном связанном списке является </a:t>
            </a:r>
            <a:r>
              <a:rPr lang="ru-RU" sz="2000" dirty="0">
                <a:solidFill>
                  <a:srgbClr val="FF0000"/>
                </a:solidFill>
              </a:rPr>
              <a:t>последовательным доступом</a:t>
            </a:r>
            <a:endParaRPr sz="2000" dirty="0">
              <a:solidFill>
                <a:srgbClr val="FF0000"/>
              </a:solidFill>
            </a:endParaRPr>
          </a:p>
          <a:p>
            <a:pPr indent="-330200">
              <a:spcBef>
                <a:spcPts val="600"/>
              </a:spcBef>
              <a:buSzPts val="400"/>
              <a:buNone/>
            </a:pPr>
            <a:endParaRPr sz="400" dirty="0">
              <a:solidFill>
                <a:srgbClr val="FF0000"/>
              </a:solidFill>
            </a:endParaRPr>
          </a:p>
          <a:p>
            <a:pPr indent="-355600">
              <a:buSzPts val="2000"/>
              <a:buFont typeface="Arial"/>
              <a:buChar char="●"/>
            </a:pPr>
            <a:r>
              <a:rPr lang="ru-RU" sz="2000" dirty="0"/>
              <a:t>Мы можем добиться большего успеха с </a:t>
            </a:r>
            <a:r>
              <a:rPr lang="ru-RU" sz="2000" dirty="0">
                <a:solidFill>
                  <a:srgbClr val="FF0000"/>
                </a:solidFill>
              </a:rPr>
              <a:t>отсортированным массивом</a:t>
            </a:r>
            <a:r>
              <a:rPr lang="ru-RU" sz="2000" dirty="0"/>
              <a:t>, который обеспечивает </a:t>
            </a:r>
            <a:r>
              <a:rPr lang="ru-RU" sz="2000" dirty="0">
                <a:solidFill>
                  <a:srgbClr val="FF0000"/>
                </a:solidFill>
              </a:rPr>
              <a:t>произвольный </a:t>
            </a:r>
            <a:r>
              <a:rPr lang="ru-RU" sz="2000" dirty="0"/>
              <a:t>доступ по любому индексу для улучшения последовательного поиска.</a:t>
            </a:r>
            <a:endParaRPr sz="2000" dirty="0"/>
          </a:p>
          <a:p>
            <a:pPr indent="-355600">
              <a:spcBef>
                <a:spcPts val="1000"/>
              </a:spcBef>
              <a:buSzPts val="2000"/>
              <a:buFont typeface="Arial"/>
              <a:buChar char="●"/>
            </a:pPr>
            <a:r>
              <a:rPr lang="ru-RU" sz="2000" dirty="0"/>
              <a:t>Вспомните сортировку слиянием с поиском </a:t>
            </a:r>
            <a:r>
              <a:rPr lang="en" sz="2000" dirty="0">
                <a:solidFill>
                  <a:srgbClr val="FF0000"/>
                </a:solidFill>
              </a:rPr>
              <a:t>O(log</a:t>
            </a:r>
            <a:r>
              <a:rPr lang="en" sz="2000" baseline="-25000" dirty="0">
                <a:solidFill>
                  <a:srgbClr val="FF0000"/>
                </a:solidFill>
              </a:rPr>
              <a:t>2</a:t>
            </a:r>
            <a:r>
              <a:rPr lang="en" sz="2000" dirty="0">
                <a:solidFill>
                  <a:srgbClr val="FF0000"/>
                </a:solidFill>
              </a:rPr>
              <a:t>N), </a:t>
            </a:r>
            <a:r>
              <a:rPr lang="ru-RU" sz="2000" dirty="0"/>
              <a:t>где мы делали «разделение пополам» массива при каждом проходе.</a:t>
            </a:r>
            <a:endParaRPr dirty="0"/>
          </a:p>
          <a:p>
            <a:pPr indent="-355600">
              <a:spcBef>
                <a:spcPts val="1000"/>
              </a:spcBef>
              <a:buSzPts val="2000"/>
              <a:buFont typeface="Arial"/>
              <a:buChar char="●"/>
            </a:pPr>
            <a:r>
              <a:rPr lang="ru-RU" sz="2000" dirty="0"/>
              <a:t>Если бы у нас был отсортированный массив, мы могли бы сделать то же самое.</a:t>
            </a:r>
            <a:endParaRPr dirty="0"/>
          </a:p>
          <a:p>
            <a:pPr lvl="1" indent="-355600">
              <a:spcBef>
                <a:spcPts val="1000"/>
              </a:spcBef>
              <a:buSzPts val="1800"/>
              <a:buFont typeface="Arial"/>
              <a:buChar char="○"/>
            </a:pPr>
            <a:r>
              <a:rPr lang="ru-RU" sz="1800" dirty="0"/>
              <a:t>начать выполнять с середины </a:t>
            </a:r>
          </a:p>
          <a:p>
            <a:pPr lvl="1" indent="-355600">
              <a:spcBef>
                <a:spcPts val="1000"/>
              </a:spcBef>
              <a:buSzPts val="1800"/>
              <a:buFont typeface="Arial"/>
              <a:buChar char="○"/>
            </a:pPr>
            <a:r>
              <a:rPr lang="ru-RU" sz="1800" dirty="0"/>
              <a:t>продолжаем разбивать массив пополам, решая, в какой части </a:t>
            </a:r>
            <a:r>
              <a:rPr lang="ru-RU" sz="1800" dirty="0" err="1"/>
              <a:t>подмассива</a:t>
            </a:r>
            <a:r>
              <a:rPr lang="ru-RU" sz="1800" dirty="0"/>
              <a:t> находится ключ для поиска, пока мы не найдем этот ключ или не сможем разделить дальше</a:t>
            </a:r>
            <a:endParaRPr dirty="0"/>
          </a:p>
          <a:p>
            <a:pPr marL="914400" indent="-355600">
              <a:buSzPts val="1800"/>
              <a:buFont typeface="Arial"/>
              <a:buChar char="○"/>
            </a:pPr>
            <a:r>
              <a:rPr lang="ru-RU" sz="1800" dirty="0"/>
              <a:t>Для</a:t>
            </a:r>
            <a:r>
              <a:rPr lang="en-US" sz="1800" dirty="0"/>
              <a:t> N </a:t>
            </a:r>
            <a:r>
              <a:rPr lang="ru-RU" sz="1800" dirty="0"/>
              <a:t>элементов</a:t>
            </a:r>
            <a:r>
              <a:rPr lang="en-US" sz="1800" dirty="0"/>
              <a:t>, </a:t>
            </a:r>
            <a:r>
              <a:rPr lang="ru-RU" sz="1800" dirty="0"/>
              <a:t>время поиска </a:t>
            </a:r>
            <a:r>
              <a:rPr lang="en-US" sz="1800" dirty="0">
                <a:solidFill>
                  <a:srgbClr val="FF0000"/>
                </a:solidFill>
              </a:rPr>
              <a:t>O(log</a:t>
            </a:r>
            <a:r>
              <a:rPr lang="en-US" sz="1800" baseline="-25000" dirty="0">
                <a:solidFill>
                  <a:srgbClr val="FF0000"/>
                </a:solidFill>
              </a:rPr>
              <a:t>2</a:t>
            </a:r>
            <a:r>
              <a:rPr lang="en-US" sz="1800" dirty="0">
                <a:solidFill>
                  <a:srgbClr val="FF0000"/>
                </a:solidFill>
              </a:rPr>
              <a:t>N)</a:t>
            </a:r>
            <a:r>
              <a:rPr lang="en-US" sz="1800" dirty="0"/>
              <a:t> (</a:t>
            </a:r>
            <a:r>
              <a:rPr lang="ru-RU" sz="1800" dirty="0"/>
              <a:t>так как мы каждый раз уменьшаем количество элементов для поиска вдвое), то очень эффективно!</a:t>
            </a:r>
            <a:endParaRPr sz="100" dirty="0"/>
          </a:p>
          <a:p>
            <a:pPr marL="914400" indent="-349250">
              <a:buSzPts val="100"/>
              <a:buNone/>
            </a:pPr>
            <a:endParaRPr sz="100" dirty="0"/>
          </a:p>
        </p:txBody>
      </p:sp>
    </p:spTree>
    <p:extLst>
      <p:ext uri="{BB962C8B-B14F-4D97-AF65-F5344CB8AC3E}">
        <p14:creationId xmlns:p14="http://schemas.microsoft.com/office/powerpoint/2010/main" val="181768046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2"/>
          <p:cNvSpPr txBox="1">
            <a:spLocks noGrp="1"/>
          </p:cNvSpPr>
          <p:nvPr>
            <p:ph type="title"/>
          </p:nvPr>
        </p:nvSpPr>
        <p:spPr>
          <a:xfrm>
            <a:off x="457200" y="1243401"/>
            <a:ext cx="82296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ru-RU" sz="3200" b="0" dirty="0">
                <a:solidFill>
                  <a:srgbClr val="295CA8"/>
                </a:solidFill>
                <a:ea typeface="+mj-ea"/>
              </a:rPr>
              <a:t>Бинарный поиск</a:t>
            </a:r>
            <a:r>
              <a:rPr lang="en-US" sz="3200" b="0" dirty="0">
                <a:solidFill>
                  <a:srgbClr val="295CA8"/>
                </a:solidFill>
                <a:ea typeface="+mj-ea"/>
              </a:rPr>
              <a:t>(2/4)</a:t>
            </a:r>
            <a:endParaRPr sz="3200" b="0" dirty="0">
              <a:solidFill>
                <a:srgbClr val="295CA8"/>
              </a:solidFill>
              <a:ea typeface="+mj-ea"/>
            </a:endParaRPr>
          </a:p>
        </p:txBody>
      </p:sp>
      <p:sp>
        <p:nvSpPr>
          <p:cNvPr id="533" name="Google Shape;533;p32"/>
          <p:cNvSpPr txBox="1">
            <a:spLocks noGrp="1"/>
          </p:cNvSpPr>
          <p:nvPr>
            <p:ph type="body" idx="1"/>
          </p:nvPr>
        </p:nvSpPr>
        <p:spPr>
          <a:xfrm>
            <a:off x="167926" y="2146852"/>
            <a:ext cx="8673462" cy="353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indent="-355600"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 dirty="0">
                <a:solidFill>
                  <a:srgbClr val="000000"/>
                </a:solidFill>
              </a:rPr>
              <a:t>log</a:t>
            </a:r>
            <a:r>
              <a:rPr lang="en-US" sz="2000" baseline="-25000" dirty="0">
                <a:solidFill>
                  <a:srgbClr val="000000"/>
                </a:solidFill>
              </a:rPr>
              <a:t>2</a:t>
            </a:r>
            <a:r>
              <a:rPr lang="en-US" sz="2000" dirty="0">
                <a:solidFill>
                  <a:srgbClr val="000000"/>
                </a:solidFill>
              </a:rPr>
              <a:t>N </a:t>
            </a:r>
            <a:r>
              <a:rPr lang="ru-RU" sz="2000" dirty="0">
                <a:solidFill>
                  <a:srgbClr val="FF0000"/>
                </a:solidFill>
              </a:rPr>
              <a:t>растет гораздо медленнее </a:t>
            </a:r>
            <a:r>
              <a:rPr lang="ru-RU" sz="2000" dirty="0">
                <a:solidFill>
                  <a:srgbClr val="000000"/>
                </a:solidFill>
              </a:rPr>
              <a:t>чем</a:t>
            </a:r>
            <a:r>
              <a:rPr lang="en-US" sz="2000" dirty="0">
                <a:solidFill>
                  <a:srgbClr val="000000"/>
                </a:solidFill>
              </a:rPr>
              <a:t> N, </a:t>
            </a:r>
            <a:r>
              <a:rPr lang="ru-RU" sz="2000" dirty="0">
                <a:solidFill>
                  <a:srgbClr val="000000"/>
                </a:solidFill>
              </a:rPr>
              <a:t>особенно для больших </a:t>
            </a:r>
            <a:r>
              <a:rPr lang="en-US" sz="2000" dirty="0">
                <a:solidFill>
                  <a:srgbClr val="000000"/>
                </a:solidFill>
              </a:rPr>
              <a:t>N</a:t>
            </a:r>
            <a:endParaRPr sz="2000" dirty="0">
              <a:solidFill>
                <a:srgbClr val="000000"/>
              </a:solidFill>
            </a:endParaRPr>
          </a:p>
          <a:p>
            <a:pPr indent="-228600">
              <a:spcBef>
                <a:spcPts val="600"/>
              </a:spcBef>
              <a:buClr>
                <a:srgbClr val="000000"/>
              </a:buClr>
              <a:buSzPts val="2000"/>
              <a:buNone/>
            </a:pPr>
            <a:endParaRPr sz="2000" dirty="0"/>
          </a:p>
          <a:p>
            <a:pPr indent="-228600">
              <a:spcBef>
                <a:spcPts val="600"/>
              </a:spcBef>
              <a:buClr>
                <a:srgbClr val="000000"/>
              </a:buClr>
              <a:buSzPts val="2000"/>
              <a:buNone/>
            </a:pPr>
            <a:endParaRPr sz="2000" dirty="0">
              <a:solidFill>
                <a:srgbClr val="000000"/>
              </a:solidFill>
            </a:endParaRPr>
          </a:p>
          <a:p>
            <a:pPr indent="-457200">
              <a:spcBef>
                <a:spcPts val="600"/>
              </a:spcBef>
              <a:buSzPts val="2000"/>
              <a:buNone/>
            </a:pPr>
            <a:endParaRPr sz="2000" dirty="0">
              <a:solidFill>
                <a:srgbClr val="000000"/>
              </a:solidFill>
            </a:endParaRPr>
          </a:p>
          <a:p>
            <a:pPr indent="-457200">
              <a:spcBef>
                <a:spcPts val="600"/>
              </a:spcBef>
              <a:buSzPts val="2000"/>
              <a:buNone/>
            </a:pPr>
            <a:endParaRPr sz="2000" dirty="0">
              <a:solidFill>
                <a:srgbClr val="000000"/>
              </a:solidFill>
            </a:endParaRPr>
          </a:p>
          <a:p>
            <a:pPr indent="-457200">
              <a:spcBef>
                <a:spcPts val="600"/>
              </a:spcBef>
              <a:buSzPts val="2000"/>
              <a:buNone/>
            </a:pPr>
            <a:endParaRPr sz="2000" dirty="0">
              <a:solidFill>
                <a:srgbClr val="000000"/>
              </a:solidFill>
            </a:endParaRPr>
          </a:p>
          <a:p>
            <a:pPr indent="-457200">
              <a:spcBef>
                <a:spcPts val="600"/>
              </a:spcBef>
              <a:buSzPts val="2000"/>
              <a:buNone/>
            </a:pPr>
            <a:endParaRPr sz="2000" dirty="0">
              <a:solidFill>
                <a:srgbClr val="000000"/>
              </a:solidFill>
            </a:endParaRPr>
          </a:p>
          <a:p>
            <a:pPr indent="-457200">
              <a:spcBef>
                <a:spcPts val="600"/>
              </a:spcBef>
              <a:buSzPts val="2000"/>
              <a:buNone/>
            </a:pPr>
            <a:endParaRPr sz="2000" dirty="0">
              <a:solidFill>
                <a:srgbClr val="000000"/>
              </a:solidFill>
            </a:endParaRPr>
          </a:p>
          <a:p>
            <a:pPr indent="-457200">
              <a:buSzPts val="2000"/>
              <a:buNone/>
            </a:pPr>
            <a:endParaRPr sz="2000" dirty="0"/>
          </a:p>
        </p:txBody>
      </p:sp>
      <p:graphicFrame>
        <p:nvGraphicFramePr>
          <p:cNvPr id="534" name="Google Shape;534;p32"/>
          <p:cNvGraphicFramePr/>
          <p:nvPr/>
        </p:nvGraphicFramePr>
        <p:xfrm>
          <a:off x="4885548" y="2696103"/>
          <a:ext cx="3344050" cy="27227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7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N</a:t>
                      </a:r>
                      <a:endParaRPr sz="16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(int) log(N)</a:t>
                      </a:r>
                      <a:endParaRPr sz="160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7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1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10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100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1,000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10,000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1,000,000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10,000,000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100,000,000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1,000,000,000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3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10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13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23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27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35" name="Google Shape;53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926" y="3049726"/>
            <a:ext cx="4571999" cy="201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2"/>
          <p:cNvSpPr/>
          <p:nvPr/>
        </p:nvSpPr>
        <p:spPr>
          <a:xfrm>
            <a:off x="302612" y="5110088"/>
            <a:ext cx="4572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ru-RU" dirty="0"/>
              <a:t> относительно небольшое </a:t>
            </a:r>
            <a:r>
              <a:rPr lang="ru-RU" dirty="0" err="1"/>
              <a:t>n</a:t>
            </a:r>
            <a:r>
              <a:rPr lang="ru-RU" dirty="0"/>
              <a:t> на этом графике, но представьте, насколько велика разница при увеличении </a:t>
            </a:r>
            <a:r>
              <a:rPr lang="ru-RU" dirty="0" err="1"/>
              <a:t>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75087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24656</TotalTime>
  <Words>4491</Words>
  <Application>Microsoft Macintosh PowerPoint</Application>
  <PresentationFormat>Экран (4:3)</PresentationFormat>
  <Paragraphs>624</Paragraphs>
  <Slides>51</Slides>
  <Notes>45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64" baseType="lpstr">
      <vt:lpstr>Arial</vt:lpstr>
      <vt:lpstr>Calibri</vt:lpstr>
      <vt:lpstr>Calibri Light</vt:lpstr>
      <vt:lpstr>Consolas</vt:lpstr>
      <vt:lpstr>Courier New</vt:lpstr>
      <vt:lpstr>Helvetica Neue</vt:lpstr>
      <vt:lpstr>Merriweather Sans</vt:lpstr>
      <vt:lpstr>Noto Sans Symbols</vt:lpstr>
      <vt:lpstr>Palatino</vt:lpstr>
      <vt:lpstr>PT Sans</vt:lpstr>
      <vt:lpstr>Times</vt:lpstr>
      <vt:lpstr>Times New Roman</vt:lpstr>
      <vt:lpstr>Специальное оформление</vt:lpstr>
      <vt:lpstr> Лекция 7 Введение в алгоритмы и структуры данных реального времени</vt:lpstr>
      <vt:lpstr>Презентация PowerPoint</vt:lpstr>
      <vt:lpstr>Тема лекции:</vt:lpstr>
      <vt:lpstr>План лекции</vt:lpstr>
      <vt:lpstr>Поиск на связном списке(1/2) </vt:lpstr>
      <vt:lpstr>Поиск на связном списке(2/2)</vt:lpstr>
      <vt:lpstr>Поиск, Вставка, Удаление</vt:lpstr>
      <vt:lpstr>Бинарный поиск(1/4)</vt:lpstr>
      <vt:lpstr>Бинарный поиск(2/4)</vt:lpstr>
      <vt:lpstr>Бинарный поиск(3/4)</vt:lpstr>
      <vt:lpstr>Бинарный поиск(4/4)</vt:lpstr>
      <vt:lpstr>Деревья или связанный списки(1/2) </vt:lpstr>
      <vt:lpstr>Деревья или связанный списки (2/2) </vt:lpstr>
      <vt:lpstr>Техническое определение дерева</vt:lpstr>
      <vt:lpstr>Графическое представление иерархий как Деревьев </vt:lpstr>
      <vt:lpstr>Структура дерева</vt:lpstr>
      <vt:lpstr>Терминология деревьев</vt:lpstr>
      <vt:lpstr>Бинарные деревья</vt:lpstr>
      <vt:lpstr>Свойства бинарных деревьев (1/2)</vt:lpstr>
      <vt:lpstr>Свойства бинарных деревьев (2/2)</vt:lpstr>
      <vt:lpstr>Дерево бинарного поиска или BST дерево (1/2)</vt:lpstr>
      <vt:lpstr>Дерево бинарного поиска или BST дерево(2/2)</vt:lpstr>
      <vt:lpstr>Класс BST (1/4)</vt:lpstr>
      <vt:lpstr> Узлы, данные, и ключи</vt:lpstr>
      <vt:lpstr>класс Book как тип Comparable</vt:lpstr>
      <vt:lpstr>Класс BST(2/4) </vt:lpstr>
      <vt:lpstr>Класс BST (3/4) </vt:lpstr>
      <vt:lpstr>Класс BST (4/4) </vt:lpstr>
      <vt:lpstr>BST: класс Node (1/3)</vt:lpstr>
      <vt:lpstr>BST: класс Node (2/3)  </vt:lpstr>
      <vt:lpstr>BST: класс  Node (3/3)  </vt:lpstr>
      <vt:lpstr>Подход “Умного узла”</vt:lpstr>
      <vt:lpstr>Поиск на BST</vt:lpstr>
      <vt:lpstr>Проверочные вопросы</vt:lpstr>
      <vt:lpstr>Рекурсивный поиск на BST дереве  это O(log2N)</vt:lpstr>
      <vt:lpstr>Рекурсивный поиск на BST дереве</vt:lpstr>
      <vt:lpstr>Попробуем добавить узел в BST (1/3)</vt:lpstr>
      <vt:lpstr>Попробуем добавить узел в BST(2/3)</vt:lpstr>
      <vt:lpstr>Попробуем добавить узел в BST(3/3)</vt:lpstr>
      <vt:lpstr>Операция вставки узла в BST дерево</vt:lpstr>
      <vt:lpstr>Код для вставки узла в BST </vt:lpstr>
      <vt:lpstr>Код вставки для Node</vt:lpstr>
      <vt:lpstr>Замечания по деревьям (1/2) </vt:lpstr>
      <vt:lpstr>Замечания по деревьям (2/2) </vt:lpstr>
      <vt:lpstr>Прямой обход BST дерева</vt:lpstr>
      <vt:lpstr>Обратный порядок обхода BST дерева</vt:lpstr>
      <vt:lpstr>Внутренний порядок обхода BST дерева</vt:lpstr>
      <vt:lpstr>Использование Prefix, Infix, Postfix нотаций</vt:lpstr>
      <vt:lpstr>Префиксная, инфиксная, постфиксная запись для арифметических выражений</vt:lpstr>
      <vt:lpstr>Время выполнения на Дереве</vt:lpstr>
      <vt:lpstr>Материал для чтения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Я</dc:creator>
  <cp:lastModifiedBy>Microsoft Office User</cp:lastModifiedBy>
  <cp:revision>668</cp:revision>
  <dcterms:created xsi:type="dcterms:W3CDTF">2015-07-29T11:14:37Z</dcterms:created>
  <dcterms:modified xsi:type="dcterms:W3CDTF">2022-12-06T08:39:27Z</dcterms:modified>
</cp:coreProperties>
</file>